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342" r:id="rId4"/>
    <p:sldId id="349" r:id="rId5"/>
    <p:sldId id="336" r:id="rId6"/>
    <p:sldId id="331" r:id="rId7"/>
    <p:sldId id="337" r:id="rId8"/>
    <p:sldId id="332" r:id="rId9"/>
    <p:sldId id="360" r:id="rId10"/>
    <p:sldId id="340" r:id="rId11"/>
    <p:sldId id="339" r:id="rId12"/>
    <p:sldId id="361" r:id="rId13"/>
    <p:sldId id="359" r:id="rId14"/>
    <p:sldId id="341" r:id="rId15"/>
    <p:sldId id="351" r:id="rId16"/>
    <p:sldId id="346" r:id="rId17"/>
    <p:sldId id="358" r:id="rId18"/>
    <p:sldId id="352" r:id="rId19"/>
    <p:sldId id="353" r:id="rId20"/>
    <p:sldId id="357" r:id="rId21"/>
    <p:sldId id="356" r:id="rId22"/>
    <p:sldId id="328" r:id="rId23"/>
    <p:sldId id="3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4D66"/>
    <a:srgbClr val="008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6" autoAdjust="0"/>
    <p:restoredTop sz="73096" autoAdjust="0"/>
  </p:normalViewPr>
  <p:slideViewPr>
    <p:cSldViewPr snapToGrid="0">
      <p:cViewPr varScale="1">
        <p:scale>
          <a:sx n="70" d="100"/>
          <a:sy n="70" d="100"/>
        </p:scale>
        <p:origin x="80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Unique Error Address 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103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  <c:pt idx="4">
                  <c:v>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87-49CF-B339-FDF219078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338655"/>
        <c:axId val="1541338239"/>
      </c:lineChart>
      <c:catAx>
        <c:axId val="1541338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338239"/>
        <c:crosses val="autoZero"/>
        <c:auto val="1"/>
        <c:lblAlgn val="ctr"/>
        <c:lblOffset val="100"/>
        <c:noMultiLvlLbl val="0"/>
      </c:catAx>
      <c:valAx>
        <c:axId val="1541338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338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7-4188-AF84-9474E630AE5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E47-4188-AF84-9474E630AE5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7-4188-AF84-9474E630AE5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E47-4188-AF84-9474E630AE56}"/>
              </c:ext>
            </c:extLst>
          </c:dPt>
          <c:cat>
            <c:strRef>
              <c:f>Sheet1!$A$2:$A$5</c:f>
              <c:strCache>
                <c:ptCount val="4"/>
                <c:pt idx="0">
                  <c:v>Solid (S)</c:v>
                </c:pt>
                <c:pt idx="1">
                  <c:v>Dashed (D)</c:v>
                </c:pt>
                <c:pt idx="2">
                  <c:v>Overlap (S ^ D )</c:v>
                </c:pt>
                <c:pt idx="3">
                  <c:v>Diffrence (S - D)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</c:v>
                </c:pt>
                <c:pt idx="1">
                  <c:v>50</c:v>
                </c:pt>
                <c:pt idx="2">
                  <c:v>49</c:v>
                </c:pt>
                <c:pt idx="3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7-4188-AF84-9474E630A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691519"/>
        <c:axId val="842694015"/>
      </c:barChart>
      <c:catAx>
        <c:axId val="842691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694015"/>
        <c:crosses val="autoZero"/>
        <c:auto val="1"/>
        <c:lblAlgn val="ctr"/>
        <c:lblOffset val="100"/>
        <c:noMultiLvlLbl val="0"/>
      </c:catAx>
      <c:valAx>
        <c:axId val="84269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691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to 1 Flip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DDR3</c:v>
                </c:pt>
                <c:pt idx="1">
                  <c:v>DDR4</c:v>
                </c:pt>
                <c:pt idx="2">
                  <c:v>LPDDR4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</c:v>
                </c:pt>
                <c:pt idx="1">
                  <c:v>55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D-46CD-8F47-5223283EA0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to 0 Flip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DDR3</c:v>
                </c:pt>
                <c:pt idx="1">
                  <c:v>DDR4</c:v>
                </c:pt>
                <c:pt idx="2">
                  <c:v>LPDDR4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</c:v>
                </c:pt>
                <c:pt idx="1">
                  <c:v>45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FD-46CD-8F47-5223283EA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1955071"/>
        <c:axId val="1181954239"/>
      </c:barChart>
      <c:catAx>
        <c:axId val="118195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954239"/>
        <c:crosses val="autoZero"/>
        <c:auto val="1"/>
        <c:lblAlgn val="ctr"/>
        <c:lblOffset val="100"/>
        <c:noMultiLvlLbl val="0"/>
      </c:catAx>
      <c:valAx>
        <c:axId val="118195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955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  <a:lumOff val="50000"/>
                </a:schemeClr>
              </a:solidFill>
              <a:ln w="38100">
                <a:solidFill>
                  <a:srgbClr val="FF0000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40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60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50</c:v>
                </c:pt>
                <c:pt idx="3">
                  <c:v>100</c:v>
                </c:pt>
                <c:pt idx="4">
                  <c:v>1999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51-4860-8526-2E2A51105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38100">
                <a:solidFill>
                  <a:srgbClr val="00B0F0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40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60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49</c:v>
                </c:pt>
                <c:pt idx="2">
                  <c:v>100</c:v>
                </c:pt>
                <c:pt idx="3">
                  <c:v>300</c:v>
                </c:pt>
                <c:pt idx="4">
                  <c:v>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51-4860-8526-2E2A51105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456863"/>
        <c:axId val="1155455615"/>
      </c:lineChart>
      <c:catAx>
        <c:axId val="115545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455615"/>
        <c:crosses val="autoZero"/>
        <c:auto val="1"/>
        <c:lblAlgn val="ctr"/>
        <c:lblOffset val="100"/>
        <c:noMultiLvlLbl val="0"/>
      </c:catAx>
      <c:valAx>
        <c:axId val="115545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45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5:22:16.76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5:22:39.46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5:22:16.76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5:22:39.46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5:22:16.76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5:22:39.46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93BA0-33EE-48DD-BFB9-AF15EDB2028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EE2E-1883-4206-A3EC-7AEBD87A1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74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8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49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48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1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25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45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9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0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6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9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9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EE2E-1883-4206-A3EC-7AEBD87A1E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1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6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3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9F3B-4041-4D49-BB95-404A233951E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53E9-23B0-4EF5-9CC7-2AC48FBF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0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ustomXml" Target="../ink/ink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0161-318E-49F8-A86B-442345E3D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55" y="1122363"/>
            <a:ext cx="11953187" cy="2387600"/>
          </a:xfrm>
        </p:spPr>
        <p:txBody>
          <a:bodyPr>
            <a:normAutofit/>
          </a:bodyPr>
          <a:lstStyle/>
          <a:p>
            <a:r>
              <a:rPr lang="en-US" sz="4400" b="0" i="0" dirty="0">
                <a:effectLst/>
              </a:rPr>
              <a:t>Laser Tag: Flipping Bits in DRAM using Laser Induced</a:t>
            </a:r>
            <a:br>
              <a:rPr lang="en-US" sz="4400" dirty="0"/>
            </a:br>
            <a:r>
              <a:rPr lang="en-US" sz="4400" b="0" i="0" dirty="0">
                <a:effectLst/>
              </a:rPr>
              <a:t>Localized Heating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BF94C-777B-40B4-A118-E0AC3F6D1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990" y="4134652"/>
            <a:ext cx="9144000" cy="101548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Saurav Mathur,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Nirmit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Jallawar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Swamit Tannu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F6F8E5-4388-4D6E-82C8-2983D1FFAE09}"/>
              </a:ext>
            </a:extLst>
          </p:cNvPr>
          <p:cNvSpPr txBox="1">
            <a:spLocks/>
          </p:cNvSpPr>
          <p:nvPr/>
        </p:nvSpPr>
        <p:spPr>
          <a:xfrm>
            <a:off x="1578990" y="5418268"/>
            <a:ext cx="9144000" cy="101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j-lt"/>
            </a:endParaRPr>
          </a:p>
        </p:txBody>
      </p:sp>
      <p:pic>
        <p:nvPicPr>
          <p:cNvPr id="5" name="Picture 2" descr="Logos for Print – Brand and Visual Identity – UW–Madison">
            <a:extLst>
              <a:ext uri="{FF2B5EF4-FFF2-40B4-BE49-F238E27FC236}">
                <a16:creationId xmlns:a16="http://schemas.microsoft.com/office/drawing/2014/main" id="{553F596C-20F7-4D9A-AD58-898D192E5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3" b="17181"/>
          <a:stretch/>
        </p:blipFill>
        <p:spPr bwMode="auto">
          <a:xfrm>
            <a:off x="4145437" y="4902367"/>
            <a:ext cx="4011106" cy="17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9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43BF-91C9-6B11-1ABD-C093AB79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Engravers to get local hotspot on DRAMs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E870-581E-731C-1691-44200903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574248" cy="4417921"/>
          </a:xfrm>
        </p:spPr>
        <p:txBody>
          <a:bodyPr>
            <a:normAutofit/>
          </a:bodyPr>
          <a:lstStyle/>
          <a:p>
            <a:r>
              <a:rPr lang="en-US" dirty="0"/>
              <a:t>We use off-the shelf wood engraver with diode-laser for fault injection </a:t>
            </a:r>
          </a:p>
          <a:p>
            <a:endParaRPr lang="en-US" dirty="0"/>
          </a:p>
          <a:p>
            <a:r>
              <a:rPr lang="en-US" dirty="0"/>
              <a:t>Laser mounted on CNC enables precise movement in the XY plane  </a:t>
            </a:r>
          </a:p>
          <a:p>
            <a:endParaRPr lang="en-US" dirty="0"/>
          </a:p>
          <a:p>
            <a:r>
              <a:rPr lang="en-US" dirty="0"/>
              <a:t>Key insight: 2W optical power enough to cause bitflips in DRAM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F0513-4450-62AE-B9CA-184D11735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48"/>
          <a:stretch/>
        </p:blipFill>
        <p:spPr>
          <a:xfrm>
            <a:off x="6957372" y="1825624"/>
            <a:ext cx="4600103" cy="37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6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CB65-3C04-A371-B28F-A319698D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Tag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5B530-2421-DD53-4EC1-1617809CE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05D25-E53E-C552-01AE-C122B3987318}"/>
              </a:ext>
            </a:extLst>
          </p:cNvPr>
          <p:cNvSpPr txBox="1"/>
          <p:nvPr/>
        </p:nvSpPr>
        <p:spPr>
          <a:xfrm>
            <a:off x="4560801" y="2406427"/>
            <a:ext cx="47514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2800" dirty="0"/>
              <a:t>Write 0s to all memory cells</a:t>
            </a:r>
          </a:p>
          <a:p>
            <a:pPr marL="514350" indent="-514350">
              <a:buAutoNum type="arabicParenBoth"/>
            </a:pPr>
            <a:r>
              <a:rPr lang="en-US" sz="2800" dirty="0"/>
              <a:t>Laser part of the chip</a:t>
            </a:r>
          </a:p>
          <a:p>
            <a:pPr marL="514350" indent="-514350">
              <a:buAutoNum type="arabicParenBoth"/>
            </a:pPr>
            <a:r>
              <a:rPr lang="en-US" sz="2800" dirty="0"/>
              <a:t>Read and check the data</a:t>
            </a:r>
          </a:p>
          <a:p>
            <a:pPr marL="514350" indent="-514350">
              <a:buAutoNum type="arabicParenBoth"/>
            </a:pPr>
            <a:r>
              <a:rPr lang="en-US" sz="2800" dirty="0"/>
              <a:t>Store errors and addresses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DCDB22-EB92-AA9A-84E8-EAA4D72098C0}"/>
              </a:ext>
            </a:extLst>
          </p:cNvPr>
          <p:cNvGrpSpPr/>
          <p:nvPr/>
        </p:nvGrpSpPr>
        <p:grpSpPr>
          <a:xfrm>
            <a:off x="1346141" y="3641455"/>
            <a:ext cx="2130683" cy="717520"/>
            <a:chOff x="1346141" y="3641455"/>
            <a:chExt cx="2130683" cy="7175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CA7EB7-677D-BEBC-C3E0-0003ED7CB070}"/>
                </a:ext>
              </a:extLst>
            </p:cNvPr>
            <p:cNvSpPr/>
            <p:nvPr/>
          </p:nvSpPr>
          <p:spPr>
            <a:xfrm>
              <a:off x="1346141" y="3641455"/>
              <a:ext cx="2130683" cy="71752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3B4C93-0BA7-BCE0-826A-8FE25F7BDE0C}"/>
                </a:ext>
              </a:extLst>
            </p:cNvPr>
            <p:cNvSpPr/>
            <p:nvPr/>
          </p:nvSpPr>
          <p:spPr>
            <a:xfrm>
              <a:off x="1635446" y="3784191"/>
              <a:ext cx="249382" cy="4637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0F6684-35B6-9C0B-E0C2-55C1A1DA5D67}"/>
                </a:ext>
              </a:extLst>
            </p:cNvPr>
            <p:cNvSpPr/>
            <p:nvPr/>
          </p:nvSpPr>
          <p:spPr>
            <a:xfrm>
              <a:off x="2075814" y="3784191"/>
              <a:ext cx="249382" cy="4637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805936-B30E-C9E8-9DB6-8269AC41D7F0}"/>
                </a:ext>
              </a:extLst>
            </p:cNvPr>
            <p:cNvSpPr/>
            <p:nvPr/>
          </p:nvSpPr>
          <p:spPr>
            <a:xfrm>
              <a:off x="2516182" y="3784191"/>
              <a:ext cx="249382" cy="4637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5F5F57-990B-AB4F-B613-79C8B5707FD9}"/>
                </a:ext>
              </a:extLst>
            </p:cNvPr>
            <p:cNvSpPr/>
            <p:nvPr/>
          </p:nvSpPr>
          <p:spPr>
            <a:xfrm>
              <a:off x="2956550" y="3784191"/>
              <a:ext cx="249382" cy="46376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8D5BDA-126A-CBAC-41E7-E2469440DB2C}"/>
              </a:ext>
            </a:extLst>
          </p:cNvPr>
          <p:cNvGrpSpPr/>
          <p:nvPr/>
        </p:nvGrpSpPr>
        <p:grpSpPr>
          <a:xfrm>
            <a:off x="2041481" y="2434520"/>
            <a:ext cx="749483" cy="784991"/>
            <a:chOff x="2100057" y="2644009"/>
            <a:chExt cx="749483" cy="7849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6EE429E-5D15-B46B-5613-4C8481B5E1AE}"/>
                </a:ext>
              </a:extLst>
            </p:cNvPr>
            <p:cNvSpPr/>
            <p:nvPr/>
          </p:nvSpPr>
          <p:spPr>
            <a:xfrm>
              <a:off x="2100057" y="2644009"/>
              <a:ext cx="749483" cy="78499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F78B6B-2873-F5A7-FCF8-68628F78454A}"/>
                </a:ext>
              </a:extLst>
            </p:cNvPr>
            <p:cNvSpPr txBox="1"/>
            <p:nvPr/>
          </p:nvSpPr>
          <p:spPr>
            <a:xfrm>
              <a:off x="2100057" y="2810476"/>
              <a:ext cx="749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CPU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6D5FF1-7CCF-3515-A740-D9B1487F2EEE}"/>
              </a:ext>
            </a:extLst>
          </p:cNvPr>
          <p:cNvCxnSpPr>
            <a:cxnSpLocks/>
          </p:cNvCxnSpPr>
          <p:nvPr/>
        </p:nvCxnSpPr>
        <p:spPr>
          <a:xfrm>
            <a:off x="2325196" y="3273683"/>
            <a:ext cx="0" cy="31063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334147-C3BC-8BB2-3B7B-EFB84C7E9A09}"/>
              </a:ext>
            </a:extLst>
          </p:cNvPr>
          <p:cNvCxnSpPr>
            <a:cxnSpLocks/>
          </p:cNvCxnSpPr>
          <p:nvPr/>
        </p:nvCxnSpPr>
        <p:spPr>
          <a:xfrm>
            <a:off x="2477596" y="3273683"/>
            <a:ext cx="0" cy="31063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AD579B-1347-DCBB-4531-D54639A38332}"/>
              </a:ext>
            </a:extLst>
          </p:cNvPr>
          <p:cNvGrpSpPr/>
          <p:nvPr/>
        </p:nvGrpSpPr>
        <p:grpSpPr>
          <a:xfrm>
            <a:off x="2639082" y="2911710"/>
            <a:ext cx="1319619" cy="1062056"/>
            <a:chOff x="2639082" y="2911710"/>
            <a:chExt cx="1319619" cy="10620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DABA3E-2787-8288-9FC1-8D0310E60582}"/>
                </a:ext>
              </a:extLst>
            </p:cNvPr>
            <p:cNvSpPr/>
            <p:nvPr/>
          </p:nvSpPr>
          <p:spPr>
            <a:xfrm rot="19199758">
              <a:off x="3241182" y="2911710"/>
              <a:ext cx="717519" cy="30188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Laser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1BAF7DF-E66E-42F7-F2B5-165655581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9082" y="3314368"/>
              <a:ext cx="689827" cy="65939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72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73E5B-4348-DD02-7229-0D31AB5B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D397-3668-98FD-1274-91E592734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 with 5W optical power and 450 nm wavelength</a:t>
            </a:r>
          </a:p>
          <a:p>
            <a:r>
              <a:rPr lang="en-US" dirty="0"/>
              <a:t>Control duty cycle, engraving speed, and geometry of incidence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Test DRAM Specification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A30A22C-7190-C677-B857-26375BF498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70633"/>
              </p:ext>
            </p:extLst>
          </p:nvPr>
        </p:nvGraphicFramePr>
        <p:xfrm>
          <a:off x="1345511" y="4401344"/>
          <a:ext cx="950097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917">
                  <a:extLst>
                    <a:ext uri="{9D8B030D-6E8A-4147-A177-3AD203B41FA5}">
                      <a16:colId xmlns:a16="http://schemas.microsoft.com/office/drawing/2014/main" val="2358531673"/>
                    </a:ext>
                  </a:extLst>
                </a:gridCol>
                <a:gridCol w="1829917">
                  <a:extLst>
                    <a:ext uri="{9D8B030D-6E8A-4147-A177-3AD203B41FA5}">
                      <a16:colId xmlns:a16="http://schemas.microsoft.com/office/drawing/2014/main" val="2209865388"/>
                    </a:ext>
                  </a:extLst>
                </a:gridCol>
                <a:gridCol w="2225269">
                  <a:extLst>
                    <a:ext uri="{9D8B030D-6E8A-4147-A177-3AD203B41FA5}">
                      <a16:colId xmlns:a16="http://schemas.microsoft.com/office/drawing/2014/main" val="2387755362"/>
                    </a:ext>
                  </a:extLst>
                </a:gridCol>
                <a:gridCol w="3615874">
                  <a:extLst>
                    <a:ext uri="{9D8B030D-6E8A-4147-A177-3AD203B41FA5}">
                      <a16:colId xmlns:a16="http://schemas.microsoft.com/office/drawing/2014/main" val="153768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Protocol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#Chips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Vendors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Chip Capacity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99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DDR3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A, B, 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512MB, 1 GB, 2GB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03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DDR4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A, B,C, 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512 MB, 1 GB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2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LPDDR4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 GB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465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5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40E9-5F47-7221-D222-EAE49738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17FD-E9F2-4706-C962-988676987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Motivation and Goal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Laser Tag Setup </a:t>
            </a:r>
          </a:p>
          <a:p>
            <a:r>
              <a:rPr lang="en-US" dirty="0"/>
              <a:t>Evaluations </a:t>
            </a:r>
          </a:p>
          <a:p>
            <a:r>
              <a:rPr lang="en-US" dirty="0"/>
              <a:t>Experimental Challenges</a:t>
            </a:r>
          </a:p>
          <a:p>
            <a:r>
              <a:rPr lang="en-US" dirty="0"/>
              <a:t>Conclusion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99C1-18EB-EE41-ECE9-9639976D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Evaluations: Repeatability in Faults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9456CB0-3620-5F40-6E9E-66D1399E1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774085"/>
              </p:ext>
            </p:extLst>
          </p:nvPr>
        </p:nvGraphicFramePr>
        <p:xfrm>
          <a:off x="5181600" y="1825625"/>
          <a:ext cx="531142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be 13">
            <a:extLst>
              <a:ext uri="{FF2B5EF4-FFF2-40B4-BE49-F238E27FC236}">
                <a16:creationId xmlns:a16="http://schemas.microsoft.com/office/drawing/2014/main" id="{F5A80F74-2E68-86E4-22C1-E554109BEFFA}"/>
              </a:ext>
            </a:extLst>
          </p:cNvPr>
          <p:cNvSpPr/>
          <p:nvPr/>
        </p:nvSpPr>
        <p:spPr>
          <a:xfrm>
            <a:off x="1422401" y="3714045"/>
            <a:ext cx="2438400" cy="485422"/>
          </a:xfrm>
          <a:prstGeom prst="cube">
            <a:avLst>
              <a:gd name="adj" fmla="val 8852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A8926B0B-9B89-01A0-96B6-2D8520BA3160}"/>
              </a:ext>
            </a:extLst>
          </p:cNvPr>
          <p:cNvSpPr/>
          <p:nvPr/>
        </p:nvSpPr>
        <p:spPr>
          <a:xfrm>
            <a:off x="2065867" y="3714045"/>
            <a:ext cx="976489" cy="366889"/>
          </a:xfrm>
          <a:prstGeom prst="cube">
            <a:avLst>
              <a:gd name="adj" fmla="val 803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C66AD2-BC9F-27D1-8F67-310CA1C9264B}"/>
              </a:ext>
            </a:extLst>
          </p:cNvPr>
          <p:cNvCxnSpPr/>
          <p:nvPr/>
        </p:nvCxnSpPr>
        <p:spPr>
          <a:xfrm>
            <a:off x="2336800" y="3838222"/>
            <a:ext cx="428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3D6E570-39CC-928A-4E34-AB16D75E3E83}"/>
              </a:ext>
            </a:extLst>
          </p:cNvPr>
          <p:cNvSpPr txBox="1"/>
          <p:nvPr/>
        </p:nvSpPr>
        <p:spPr>
          <a:xfrm>
            <a:off x="6861557" y="5715298"/>
            <a:ext cx="2465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Experimental Run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82FB6F-4D3E-2648-751C-84C04F146993}"/>
              </a:ext>
            </a:extLst>
          </p:cNvPr>
          <p:cNvGrpSpPr/>
          <p:nvPr/>
        </p:nvGrpSpPr>
        <p:grpSpPr>
          <a:xfrm rot="18643578">
            <a:off x="1551646" y="2617514"/>
            <a:ext cx="1422973" cy="674567"/>
            <a:chOff x="2478380" y="2291006"/>
            <a:chExt cx="1422973" cy="67456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AADC50-0AB0-6248-4E73-051782AA9654}"/>
                </a:ext>
              </a:extLst>
            </p:cNvPr>
            <p:cNvSpPr/>
            <p:nvPr/>
          </p:nvSpPr>
          <p:spPr>
            <a:xfrm rot="19199758">
              <a:off x="3183834" y="2291006"/>
              <a:ext cx="717519" cy="30188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Laser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2970FE8-5A7F-8954-33EC-25D0C296B3EA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rot="2956422">
              <a:off x="2927458" y="2516495"/>
              <a:ext cx="0" cy="89815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A2116C4-DB0B-876B-0F3B-0327F8DBA1B3}"/>
              </a:ext>
            </a:extLst>
          </p:cNvPr>
          <p:cNvSpPr txBox="1"/>
          <p:nvPr/>
        </p:nvSpPr>
        <p:spPr>
          <a:xfrm>
            <a:off x="0" y="6301140"/>
            <a:ext cx="12173932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Laser induced bit-flips are repeatable across multiple runs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3DB60-6988-8729-B38E-3C2BE7D22DF8}"/>
              </a:ext>
            </a:extLst>
          </p:cNvPr>
          <p:cNvSpPr txBox="1"/>
          <p:nvPr/>
        </p:nvSpPr>
        <p:spPr>
          <a:xfrm rot="16200000">
            <a:off x="3491837" y="3281861"/>
            <a:ext cx="2581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Unique  Erroneous </a:t>
            </a:r>
          </a:p>
          <a:p>
            <a:pPr algn="ctr"/>
            <a:r>
              <a:rPr lang="en-US" sz="2400" dirty="0"/>
              <a:t> Addresses </a:t>
            </a:r>
          </a:p>
        </p:txBody>
      </p:sp>
    </p:spTree>
    <p:extLst>
      <p:ext uri="{BB962C8B-B14F-4D97-AF65-F5344CB8AC3E}">
        <p14:creationId xmlns:p14="http://schemas.microsoft.com/office/powerpoint/2010/main" val="30327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3424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/>
      <p:bldP spid="1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99C1-18EB-EE41-ECE9-9639976D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Evaluations: Specificity of Induced Faults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00FF9C-C65E-C5BC-3003-8A6189425CF2}"/>
              </a:ext>
            </a:extLst>
          </p:cNvPr>
          <p:cNvGrpSpPr/>
          <p:nvPr/>
        </p:nvGrpSpPr>
        <p:grpSpPr>
          <a:xfrm>
            <a:off x="1241557" y="2253376"/>
            <a:ext cx="2438400" cy="485422"/>
            <a:chOff x="1406635" y="2352955"/>
            <a:chExt cx="2438400" cy="485422"/>
          </a:xfrm>
        </p:grpSpPr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F5A80F74-2E68-86E4-22C1-E554109BEFFA}"/>
                </a:ext>
              </a:extLst>
            </p:cNvPr>
            <p:cNvSpPr/>
            <p:nvPr/>
          </p:nvSpPr>
          <p:spPr>
            <a:xfrm>
              <a:off x="1406635" y="2352955"/>
              <a:ext cx="2438400" cy="485422"/>
            </a:xfrm>
            <a:prstGeom prst="cube">
              <a:avLst>
                <a:gd name="adj" fmla="val 8852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A8926B0B-9B89-01A0-96B6-2D8520BA3160}"/>
                </a:ext>
              </a:extLst>
            </p:cNvPr>
            <p:cNvSpPr/>
            <p:nvPr/>
          </p:nvSpPr>
          <p:spPr>
            <a:xfrm>
              <a:off x="2050101" y="2352955"/>
              <a:ext cx="976489" cy="366889"/>
            </a:xfrm>
            <a:prstGeom prst="cube">
              <a:avLst>
                <a:gd name="adj" fmla="val 80385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C66AD2-BC9F-27D1-8F67-310CA1C9264B}"/>
                </a:ext>
              </a:extLst>
            </p:cNvPr>
            <p:cNvCxnSpPr/>
            <p:nvPr/>
          </p:nvCxnSpPr>
          <p:spPr>
            <a:xfrm>
              <a:off x="2321034" y="2477132"/>
              <a:ext cx="4289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68F6E-D595-8D32-5790-1ACBEB871582}"/>
              </a:ext>
            </a:extLst>
          </p:cNvPr>
          <p:cNvGrpSpPr/>
          <p:nvPr/>
        </p:nvGrpSpPr>
        <p:grpSpPr>
          <a:xfrm>
            <a:off x="1241557" y="4137777"/>
            <a:ext cx="2438400" cy="485422"/>
            <a:chOff x="3939628" y="3823041"/>
            <a:chExt cx="2438400" cy="485422"/>
          </a:xfrm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AA6117B8-6478-3199-61A1-8A9AF1300D02}"/>
                </a:ext>
              </a:extLst>
            </p:cNvPr>
            <p:cNvSpPr/>
            <p:nvPr/>
          </p:nvSpPr>
          <p:spPr>
            <a:xfrm>
              <a:off x="3939628" y="3823041"/>
              <a:ext cx="2438400" cy="485422"/>
            </a:xfrm>
            <a:prstGeom prst="cube">
              <a:avLst>
                <a:gd name="adj" fmla="val 8852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A84B85A8-CC4A-38F4-E46C-796E8E575F63}"/>
                </a:ext>
              </a:extLst>
            </p:cNvPr>
            <p:cNvSpPr/>
            <p:nvPr/>
          </p:nvSpPr>
          <p:spPr>
            <a:xfrm>
              <a:off x="4583094" y="3823041"/>
              <a:ext cx="976489" cy="366889"/>
            </a:xfrm>
            <a:prstGeom prst="cube">
              <a:avLst>
                <a:gd name="adj" fmla="val 80385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8D541E6-5B16-3E6D-0E1E-F9BC590CFFB3}"/>
                </a:ext>
              </a:extLst>
            </p:cNvPr>
            <p:cNvCxnSpPr/>
            <p:nvPr/>
          </p:nvCxnSpPr>
          <p:spPr>
            <a:xfrm>
              <a:off x="4854027" y="3947218"/>
              <a:ext cx="42897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63F9208-F00E-40D7-88CB-9965F8308713}"/>
              </a:ext>
            </a:extLst>
          </p:cNvPr>
          <p:cNvSpPr txBox="1"/>
          <p:nvPr/>
        </p:nvSpPr>
        <p:spPr>
          <a:xfrm>
            <a:off x="1114698" y="3451426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 Dashed Line (D)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EB20F3-23D0-E07A-5BF3-28479EA27CC7}"/>
              </a:ext>
            </a:extLst>
          </p:cNvPr>
          <p:cNvSpPr txBox="1"/>
          <p:nvPr/>
        </p:nvSpPr>
        <p:spPr>
          <a:xfrm>
            <a:off x="1251333" y="1719767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Solid Line (S)</a:t>
            </a:r>
          </a:p>
        </p:txBody>
      </p:sp>
      <p:graphicFrame>
        <p:nvGraphicFramePr>
          <p:cNvPr id="33" name="Content Placeholder 32">
            <a:extLst>
              <a:ext uri="{FF2B5EF4-FFF2-40B4-BE49-F238E27FC236}">
                <a16:creationId xmlns:a16="http://schemas.microsoft.com/office/drawing/2014/main" id="{9D7F8C5A-C2D2-E66C-CE96-60FB05E4F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768729"/>
              </p:ext>
            </p:extLst>
          </p:nvPr>
        </p:nvGraphicFramePr>
        <p:xfrm>
          <a:off x="6044698" y="1681727"/>
          <a:ext cx="5630257" cy="366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5FC160-C9A9-18FA-CBCA-8F66FA8AFBE0}"/>
              </a:ext>
            </a:extLst>
          </p:cNvPr>
          <p:cNvSpPr txBox="1"/>
          <p:nvPr/>
        </p:nvSpPr>
        <p:spPr>
          <a:xfrm>
            <a:off x="0" y="6206139"/>
            <a:ext cx="12173932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Hotspots are local and heat does not spread too quickly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DB1C6A-24CC-35D0-F27A-BB5ABDB23D50}"/>
              </a:ext>
            </a:extLst>
          </p:cNvPr>
          <p:cNvSpPr txBox="1"/>
          <p:nvPr/>
        </p:nvSpPr>
        <p:spPr>
          <a:xfrm rot="16200000">
            <a:off x="4467050" y="3062893"/>
            <a:ext cx="242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Number of  Errors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6D932-8C63-E802-53DD-1B6B7C3501D2}"/>
              </a:ext>
            </a:extLst>
          </p:cNvPr>
          <p:cNvSpPr txBox="1"/>
          <p:nvPr/>
        </p:nvSpPr>
        <p:spPr>
          <a:xfrm>
            <a:off x="371510" y="5041942"/>
            <a:ext cx="399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 and D have identical location</a:t>
            </a:r>
          </a:p>
          <a:p>
            <a:pPr algn="ctr"/>
            <a:r>
              <a:rPr lang="en-US" sz="2400" dirty="0"/>
              <a:t> and  length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A58F84-B8EF-1005-EF23-F1C4683D4BA5}"/>
              </a:ext>
            </a:extLst>
          </p:cNvPr>
          <p:cNvGrpSpPr/>
          <p:nvPr/>
        </p:nvGrpSpPr>
        <p:grpSpPr>
          <a:xfrm>
            <a:off x="8273564" y="2186445"/>
            <a:ext cx="1626241" cy="1641689"/>
            <a:chOff x="8859826" y="2620265"/>
            <a:chExt cx="584212" cy="56584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4473AE-D8EC-1C60-1755-00B4930AD471}"/>
                </a:ext>
              </a:extLst>
            </p:cNvPr>
            <p:cNvSpPr/>
            <p:nvPr/>
          </p:nvSpPr>
          <p:spPr>
            <a:xfrm>
              <a:off x="8859826" y="2620265"/>
              <a:ext cx="584212" cy="5658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93E973-BBE0-D833-633C-F8C5593BC913}"/>
                </a:ext>
              </a:extLst>
            </p:cNvPr>
            <p:cNvSpPr/>
            <p:nvPr/>
          </p:nvSpPr>
          <p:spPr>
            <a:xfrm>
              <a:off x="9239074" y="2814676"/>
              <a:ext cx="204964" cy="18413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2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F4FE7-1F4B-DE9A-0BAE-1268D377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Data-dependence of Fault-Injection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F081E2-F4E1-7B4B-12D1-D8CC6D74C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584219"/>
              </p:ext>
            </p:extLst>
          </p:nvPr>
        </p:nvGraphicFramePr>
        <p:xfrm>
          <a:off x="1657350" y="2095499"/>
          <a:ext cx="9645650" cy="382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E9B997-79AC-0555-4D7A-4F26469B2B69}"/>
              </a:ext>
            </a:extLst>
          </p:cNvPr>
          <p:cNvSpPr txBox="1"/>
          <p:nvPr/>
        </p:nvSpPr>
        <p:spPr>
          <a:xfrm>
            <a:off x="18068" y="6206139"/>
            <a:ext cx="12155864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Hotspots can cause both 1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800" dirty="0">
                <a:sym typeface="Wingdings" panose="05000000000000000000" pitchFamily="2" charset="2"/>
              </a:rPr>
              <a:t> 0 and 0</a:t>
            </a:r>
            <a:r>
              <a:rPr lang="en-US" sz="28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800" dirty="0">
                <a:sym typeface="Wingdings" panose="05000000000000000000" pitchFamily="2" charset="2"/>
              </a:rPr>
              <a:t> 1 flip</a:t>
            </a:r>
            <a:r>
              <a:rPr lang="en-US" sz="2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27624-FAA4-3A76-2F66-7F349992BB20}"/>
              </a:ext>
            </a:extLst>
          </p:cNvPr>
          <p:cNvSpPr txBox="1"/>
          <p:nvPr/>
        </p:nvSpPr>
        <p:spPr>
          <a:xfrm rot="16200000">
            <a:off x="221925" y="3299769"/>
            <a:ext cx="240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Fraction of  Errors</a:t>
            </a:r>
          </a:p>
        </p:txBody>
      </p:sp>
    </p:spTree>
    <p:extLst>
      <p:ext uri="{BB962C8B-B14F-4D97-AF65-F5344CB8AC3E}">
        <p14:creationId xmlns:p14="http://schemas.microsoft.com/office/powerpoint/2010/main" val="179535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40E9-5F47-7221-D222-EAE49738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17FD-E9F2-4706-C962-988676987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Motivation and Goal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Laser Tag Setup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Evaluations </a:t>
            </a:r>
          </a:p>
          <a:p>
            <a:r>
              <a:rPr lang="en-US" dirty="0"/>
              <a:t>Experimental Challenges</a:t>
            </a:r>
          </a:p>
          <a:p>
            <a:r>
              <a:rPr lang="en-US" dirty="0"/>
              <a:t>Conclusion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6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D6BE-B3C6-E896-B078-253FC5DF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Challenges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DA0002F-5E97-AA0D-EBB9-5710C244D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681044"/>
              </p:ext>
            </p:extLst>
          </p:nvPr>
        </p:nvGraphicFramePr>
        <p:xfrm>
          <a:off x="5684363" y="2909708"/>
          <a:ext cx="553824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082">
                  <a:extLst>
                    <a:ext uri="{9D8B030D-6E8A-4147-A177-3AD203B41FA5}">
                      <a16:colId xmlns:a16="http://schemas.microsoft.com/office/drawing/2014/main" val="2358531673"/>
                    </a:ext>
                  </a:extLst>
                </a:gridCol>
                <a:gridCol w="1846082">
                  <a:extLst>
                    <a:ext uri="{9D8B030D-6E8A-4147-A177-3AD203B41FA5}">
                      <a16:colId xmlns:a16="http://schemas.microsoft.com/office/drawing/2014/main" val="2209865388"/>
                    </a:ext>
                  </a:extLst>
                </a:gridCol>
                <a:gridCol w="1846082">
                  <a:extLst>
                    <a:ext uri="{9D8B030D-6E8A-4147-A177-3AD203B41FA5}">
                      <a16:colId xmlns:a16="http://schemas.microsoft.com/office/drawing/2014/main" val="153768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Test Chip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Location-1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Location-2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99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DDR3-1A1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10125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03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DDR4-2B3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1751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10540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2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LPDDR4-2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4651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B05574-93D7-FC6A-45FA-45E19589009C}"/>
              </a:ext>
            </a:extLst>
          </p:cNvPr>
          <p:cNvSpPr txBox="1"/>
          <p:nvPr/>
        </p:nvSpPr>
        <p:spPr>
          <a:xfrm>
            <a:off x="5684363" y="2310863"/>
            <a:ext cx="5538246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#faults are location dependent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34D6A9-40A1-0851-3B61-AF641246ADDA}"/>
              </a:ext>
            </a:extLst>
          </p:cNvPr>
          <p:cNvGrpSpPr/>
          <p:nvPr/>
        </p:nvGrpSpPr>
        <p:grpSpPr>
          <a:xfrm>
            <a:off x="306659" y="2254018"/>
            <a:ext cx="4210280" cy="4480514"/>
            <a:chOff x="607368" y="1904214"/>
            <a:chExt cx="4210280" cy="4480514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5FFFE755-6A03-53D0-2038-D06CD14EDE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6313051"/>
                </p:ext>
              </p:extLst>
            </p:nvPr>
          </p:nvGraphicFramePr>
          <p:xfrm>
            <a:off x="1160021" y="1904214"/>
            <a:ext cx="3393126" cy="4036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604155-763A-C6D6-2F56-94875A4A7E77}"/>
                </a:ext>
              </a:extLst>
            </p:cNvPr>
            <p:cNvSpPr txBox="1"/>
            <p:nvPr/>
          </p:nvSpPr>
          <p:spPr>
            <a:xfrm rot="16200000">
              <a:off x="-338275" y="3333343"/>
              <a:ext cx="2352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Number of Errors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FFF1A4-5EED-327C-5787-C100AC491C31}"/>
                </a:ext>
              </a:extLst>
            </p:cNvPr>
            <p:cNvSpPr txBox="1"/>
            <p:nvPr/>
          </p:nvSpPr>
          <p:spPr>
            <a:xfrm>
              <a:off x="1986553" y="5923063"/>
              <a:ext cx="21783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Laser Power (%)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42AFF3-05FF-37D1-7EFB-BAD79CD0E714}"/>
                </a:ext>
              </a:extLst>
            </p:cNvPr>
            <p:cNvSpPr txBox="1"/>
            <p:nvPr/>
          </p:nvSpPr>
          <p:spPr>
            <a:xfrm>
              <a:off x="3234153" y="2964129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Chip-1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072A6E-693A-A28D-B271-90A09B172C33}"/>
                </a:ext>
              </a:extLst>
            </p:cNvPr>
            <p:cNvSpPr txBox="1"/>
            <p:nvPr/>
          </p:nvSpPr>
          <p:spPr>
            <a:xfrm>
              <a:off x="4025443" y="4443596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Chip-2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911669-DDBF-9EA2-1D92-8B783915D3ED}"/>
              </a:ext>
            </a:extLst>
          </p:cNvPr>
          <p:cNvSpPr txBox="1"/>
          <p:nvPr/>
        </p:nvSpPr>
        <p:spPr>
          <a:xfrm>
            <a:off x="768325" y="1884699"/>
            <a:ext cx="3393126" cy="83099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#faults and power relationship is non-linear</a:t>
            </a:r>
          </a:p>
        </p:txBody>
      </p:sp>
    </p:spTree>
    <p:extLst>
      <p:ext uri="{BB962C8B-B14F-4D97-AF65-F5344CB8AC3E}">
        <p14:creationId xmlns:p14="http://schemas.microsoft.com/office/powerpoint/2010/main" val="3275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CFF2-24E9-4034-458D-D2AAE16C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Induced Package </a:t>
            </a:r>
            <a:r>
              <a:rPr lang="en-US" dirty="0" err="1"/>
              <a:t>Wearout</a:t>
            </a:r>
            <a:endParaRPr lang="en-US" dirty="0"/>
          </a:p>
        </p:txBody>
      </p:sp>
      <p:pic>
        <p:nvPicPr>
          <p:cNvPr id="5" name="Content Placeholder 4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2F86A8B9-5507-4D35-0817-FC9758210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r="11477"/>
          <a:stretch/>
        </p:blipFill>
        <p:spPr>
          <a:xfrm rot="5400000">
            <a:off x="7562201" y="2154268"/>
            <a:ext cx="3073565" cy="3264693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2E2E5C-DA03-64A6-8FA6-652ABC03BE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8831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Visible wear out at high laser power</a:t>
            </a:r>
          </a:p>
          <a:p>
            <a:endParaRPr lang="en-US" sz="3200" dirty="0"/>
          </a:p>
          <a:p>
            <a:r>
              <a:rPr lang="en-US" sz="3200" dirty="0"/>
              <a:t>All chips were functional no permeant faults even after large wear-out signs and prolong tests</a:t>
            </a:r>
          </a:p>
          <a:p>
            <a:endParaRPr lang="en-US" sz="3200" dirty="0"/>
          </a:p>
          <a:p>
            <a:r>
              <a:rPr lang="en-US" sz="3200" dirty="0"/>
              <a:t>Package epoxy burning can be fixed by using standard laser-engraver/cutter tricks</a:t>
            </a:r>
          </a:p>
        </p:txBody>
      </p:sp>
    </p:spTree>
    <p:extLst>
      <p:ext uri="{BB962C8B-B14F-4D97-AF65-F5344CB8AC3E}">
        <p14:creationId xmlns:p14="http://schemas.microsoft.com/office/powerpoint/2010/main" val="49734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CF8E17-E3CD-4C88-B456-7CEC7FD118CA}"/>
                  </a:ext>
                </a:extLst>
              </p14:cNvPr>
              <p14:cNvContentPartPr/>
              <p14:nvPr/>
            </p14:nvContentPartPr>
            <p14:xfrm>
              <a:off x="-1259677" y="496306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CF8E17-E3CD-4C88-B456-7CEC7FD11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63997" y="495874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4F3401-5E5A-4C89-9F6F-6ED98551E900}"/>
                  </a:ext>
                </a:extLst>
              </p14:cNvPr>
              <p14:cNvContentPartPr/>
              <p14:nvPr/>
            </p14:nvContentPartPr>
            <p14:xfrm>
              <a:off x="-196693" y="-115405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4F3401-5E5A-4C89-9F6F-6ED98551E9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1013" y="-1158371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9CACC0FD-57A2-487A-87E4-A6BC6307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5220154"/>
            <a:ext cx="10515600" cy="1325563"/>
          </a:xfrm>
        </p:spPr>
        <p:txBody>
          <a:bodyPr/>
          <a:lstStyle/>
          <a:p>
            <a:r>
              <a:rPr lang="en-US" dirty="0"/>
              <a:t>DRAM is everywhere and it’s vulnerable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B97DD-1819-2760-B763-081A92D94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206" y="879321"/>
            <a:ext cx="5529410" cy="809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A06E8-32CE-B564-AF92-CFD4BE7559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765" y="2335839"/>
            <a:ext cx="4566883" cy="1284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3A4F26-5FCB-2678-809E-69CDD8DA7B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0243" y="2510420"/>
            <a:ext cx="4728745" cy="9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69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40E9-5F47-7221-D222-EAE49738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17FD-E9F2-4706-C962-988676987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Motivation and Goal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Laser Tag Setup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Evaluations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Experimental Challenges</a:t>
            </a:r>
          </a:p>
          <a:p>
            <a:r>
              <a:rPr lang="en-US" dirty="0"/>
              <a:t>Conclusion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3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21CC-5BDB-C4AD-5396-4A6A7437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B2DF5-ABFA-7A01-FF21-84BB9627C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tools to understand memory vulnerabilities better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Current strategies may not work in future </a:t>
            </a:r>
          </a:p>
          <a:p>
            <a:endParaRPr lang="en-US" dirty="0"/>
          </a:p>
          <a:p>
            <a:r>
              <a:rPr lang="en-US" dirty="0"/>
              <a:t>We present Laser Tag, a repeatable and precise fault-injection methodology for DRAM that can be used to reverse engineer internals and uncover new vulnerabilities </a:t>
            </a:r>
          </a:p>
        </p:txBody>
      </p:sp>
    </p:spTree>
    <p:extLst>
      <p:ext uri="{BB962C8B-B14F-4D97-AF65-F5344CB8AC3E}">
        <p14:creationId xmlns:p14="http://schemas.microsoft.com/office/powerpoint/2010/main" val="4204752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6">
            <a:extLst>
              <a:ext uri="{FF2B5EF4-FFF2-40B4-BE49-F238E27FC236}">
                <a16:creationId xmlns:a16="http://schemas.microsoft.com/office/drawing/2014/main" id="{22B711AB-8E57-4F2A-A008-096A4C4D5E79}"/>
              </a:ext>
            </a:extLst>
          </p:cNvPr>
          <p:cNvSpPr txBox="1">
            <a:spLocks/>
          </p:cNvSpPr>
          <p:nvPr/>
        </p:nvSpPr>
        <p:spPr>
          <a:xfrm>
            <a:off x="809700" y="1010929"/>
            <a:ext cx="6689998" cy="545981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endParaRPr lang="en-US" sz="4000" dirty="0">
              <a:latin typeface="Source Sans Pro" panose="020B0503030403020204" pitchFamily="34" charset="0"/>
              <a:ea typeface="+mj-ea"/>
              <a:cs typeface="+mj-cs"/>
            </a:endParaRP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4000" dirty="0">
                <a:latin typeface="Source Sans Pro" panose="020B0503030403020204" pitchFamily="34" charset="0"/>
                <a:ea typeface="+mj-ea"/>
                <a:cs typeface="+mj-cs"/>
              </a:rPr>
              <a:t>Secure and Sustainable Computing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lang="en-US" sz="4000" dirty="0">
              <a:latin typeface="Source Sans Pro" panose="020B0503030403020204" pitchFamily="34" charset="0"/>
              <a:ea typeface="+mj-ea"/>
              <a:cs typeface="+mj-cs"/>
            </a:endParaRP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4000" dirty="0">
                <a:latin typeface="Source Sans Pro" panose="020B0503030403020204" pitchFamily="34" charset="0"/>
                <a:ea typeface="+mj-ea"/>
                <a:cs typeface="+mj-cs"/>
              </a:rPr>
              <a:t>Quantum Computer Architecture 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lang="en-US" sz="4000" dirty="0">
              <a:latin typeface="Source Sans Pro" panose="020B0503030403020204" pitchFamily="34" charset="0"/>
              <a:ea typeface="+mj-ea"/>
              <a:cs typeface="+mj-cs"/>
            </a:endParaRPr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lang="en-US" sz="4000" dirty="0">
              <a:latin typeface="Source Sans Pro" panose="020B0503030403020204" pitchFamily="34" charset="0"/>
              <a:ea typeface="+mj-ea"/>
              <a:cs typeface="+mj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BC8F9B6-2526-4972-83F4-6CAF5EC003B5}"/>
              </a:ext>
            </a:extLst>
          </p:cNvPr>
          <p:cNvSpPr txBox="1">
            <a:spLocks/>
          </p:cNvSpPr>
          <p:nvPr/>
        </p:nvSpPr>
        <p:spPr>
          <a:xfrm>
            <a:off x="7499698" y="4603370"/>
            <a:ext cx="3665314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Swamit Tannu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92D050"/>
                </a:solidFill>
              </a:rPr>
              <a:t>stannu@wisc.edu</a:t>
            </a:r>
          </a:p>
        </p:txBody>
      </p:sp>
      <p:pic>
        <p:nvPicPr>
          <p:cNvPr id="8" name="Picture 7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1FCFCC9-ACB9-4E31-8AC4-61F8C1578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6050" r="-2812" b="13346"/>
          <a:stretch/>
        </p:blipFill>
        <p:spPr>
          <a:xfrm>
            <a:off x="7740122" y="1804104"/>
            <a:ext cx="3067702" cy="26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74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0161-318E-49F8-A86B-442345E3D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55" y="1122363"/>
            <a:ext cx="11953187" cy="2387600"/>
          </a:xfrm>
        </p:spPr>
        <p:txBody>
          <a:bodyPr>
            <a:normAutofit/>
          </a:bodyPr>
          <a:lstStyle/>
          <a:p>
            <a:r>
              <a:rPr lang="en-US" sz="4400" b="0" i="0" dirty="0">
                <a:effectLst/>
              </a:rPr>
              <a:t>Laser Tag: Flipping Bits in DRAM using Laser Induced</a:t>
            </a:r>
            <a:br>
              <a:rPr lang="en-US" sz="4400" dirty="0"/>
            </a:br>
            <a:r>
              <a:rPr lang="en-US" sz="4400" b="0" i="0" dirty="0">
                <a:effectLst/>
              </a:rPr>
              <a:t>Localized Heating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BF94C-777B-40B4-A118-E0AC3F6D1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990" y="4134652"/>
            <a:ext cx="9144000" cy="101548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Saurav Mathur,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Nirmit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Jallawar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Swamit Tannu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F6F8E5-4388-4D6E-82C8-2983D1FFAE09}"/>
              </a:ext>
            </a:extLst>
          </p:cNvPr>
          <p:cNvSpPr txBox="1">
            <a:spLocks/>
          </p:cNvSpPr>
          <p:nvPr/>
        </p:nvSpPr>
        <p:spPr>
          <a:xfrm>
            <a:off x="1578990" y="5418268"/>
            <a:ext cx="9144000" cy="101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j-lt"/>
            </a:endParaRPr>
          </a:p>
        </p:txBody>
      </p:sp>
      <p:pic>
        <p:nvPicPr>
          <p:cNvPr id="5" name="Picture 2" descr="Logos for Print – Brand and Visual Identity – UW–Madison">
            <a:extLst>
              <a:ext uri="{FF2B5EF4-FFF2-40B4-BE49-F238E27FC236}">
                <a16:creationId xmlns:a16="http://schemas.microsoft.com/office/drawing/2014/main" id="{553F596C-20F7-4D9A-AD58-898D192E5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3" b="17181"/>
          <a:stretch/>
        </p:blipFill>
        <p:spPr bwMode="auto">
          <a:xfrm>
            <a:off x="4145437" y="4902367"/>
            <a:ext cx="4011106" cy="17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3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0B52-45FD-89D9-1C5F-81731D94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of Vulnerability: DRAM Scaling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0A496-E5E8-F5FC-9ABC-F0FC64DD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1993"/>
            <a:ext cx="3823425" cy="4504970"/>
          </a:xfrm>
        </p:spPr>
        <p:txBody>
          <a:bodyPr>
            <a:normAutofit/>
          </a:bodyPr>
          <a:lstStyle/>
          <a:p>
            <a:r>
              <a:rPr lang="en-US" dirty="0"/>
              <a:t>Scaling continues to improve density with sub 20nm technology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Small feature size increasing vulnerability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5BC067-3E30-2949-5BF9-6C6188013259}"/>
              </a:ext>
            </a:extLst>
          </p:cNvPr>
          <p:cNvGrpSpPr/>
          <p:nvPr/>
        </p:nvGrpSpPr>
        <p:grpSpPr>
          <a:xfrm>
            <a:off x="5127813" y="1690688"/>
            <a:ext cx="6837082" cy="3742689"/>
            <a:chOff x="5241365" y="1671993"/>
            <a:chExt cx="6837082" cy="3742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A9E779-9FD0-FCF4-A83B-A80FF884D3A5}"/>
                </a:ext>
              </a:extLst>
            </p:cNvPr>
            <p:cNvSpPr/>
            <p:nvPr/>
          </p:nvSpPr>
          <p:spPr>
            <a:xfrm>
              <a:off x="5241365" y="1671993"/>
              <a:ext cx="6837082" cy="374268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23566E4-4B74-4654-72C0-71F736EA5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181" y="1690688"/>
              <a:ext cx="6770479" cy="370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51276C8-7137-F4FE-1383-34B9CD3C8E43}"/>
              </a:ext>
            </a:extLst>
          </p:cNvPr>
          <p:cNvSpPr txBox="1"/>
          <p:nvPr/>
        </p:nvSpPr>
        <p:spPr>
          <a:xfrm>
            <a:off x="9437961" y="6431309"/>
            <a:ext cx="609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Applied Materials</a:t>
            </a:r>
          </a:p>
        </p:txBody>
      </p:sp>
    </p:spTree>
    <p:extLst>
      <p:ext uri="{BB962C8B-B14F-4D97-AF65-F5344CB8AC3E}">
        <p14:creationId xmlns:p14="http://schemas.microsoft.com/office/powerpoint/2010/main" val="183871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DDE1-CA82-585C-7D5E-2FD888B6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characterizing Row Hammer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D5D1-C051-A581-25BE-5EBE8FAB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836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Hidden mappings – unknown internal row-level arrangement </a:t>
            </a:r>
          </a:p>
          <a:p>
            <a:endParaRPr lang="en-US" sz="2000" dirty="0"/>
          </a:p>
          <a:p>
            <a:r>
              <a:rPr lang="en-US" sz="3200" dirty="0"/>
              <a:t>Uncertainty introduced by Out of Order Cores, ISA, OS, ..</a:t>
            </a:r>
          </a:p>
          <a:p>
            <a:endParaRPr lang="en-US" sz="3200" dirty="0"/>
          </a:p>
          <a:p>
            <a:r>
              <a:rPr lang="en-US" sz="3200" dirty="0"/>
              <a:t>RH defenses such as TRR makes characterization challenging</a:t>
            </a:r>
          </a:p>
          <a:p>
            <a:endParaRPr lang="en-US" sz="3200" dirty="0"/>
          </a:p>
          <a:p>
            <a:r>
              <a:rPr lang="en-US" sz="3200" dirty="0"/>
              <a:t>Future designs can make RH characterization even harder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F392B-0324-34C2-93A6-40EC97D56BB3}"/>
              </a:ext>
            </a:extLst>
          </p:cNvPr>
          <p:cNvSpPr txBox="1"/>
          <p:nvPr/>
        </p:nvSpPr>
        <p:spPr>
          <a:xfrm>
            <a:off x="6214915" y="6447381"/>
            <a:ext cx="597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Are We Susceptible to </a:t>
            </a:r>
            <a:r>
              <a:rPr lang="en-US" dirty="0" err="1"/>
              <a:t>Rowhammer</a:t>
            </a:r>
            <a:r>
              <a:rPr lang="en-US" dirty="0"/>
              <a:t>? by </a:t>
            </a:r>
            <a:r>
              <a:rPr lang="en-US" dirty="0" err="1"/>
              <a:t>Cojocar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63495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6F58780F-5859-202F-92C7-4869094B33CF}"/>
              </a:ext>
            </a:extLst>
          </p:cNvPr>
          <p:cNvGrpSpPr/>
          <p:nvPr/>
        </p:nvGrpSpPr>
        <p:grpSpPr>
          <a:xfrm>
            <a:off x="513237" y="2135836"/>
            <a:ext cx="3124963" cy="3453129"/>
            <a:chOff x="4014511" y="696628"/>
            <a:chExt cx="3124963" cy="345312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6426A9-A323-8779-7736-70E922A8FC55}"/>
                </a:ext>
              </a:extLst>
            </p:cNvPr>
            <p:cNvGrpSpPr/>
            <p:nvPr/>
          </p:nvGrpSpPr>
          <p:grpSpPr>
            <a:xfrm>
              <a:off x="4511652" y="2225302"/>
              <a:ext cx="2130683" cy="1924455"/>
              <a:chOff x="1419028" y="2056833"/>
              <a:chExt cx="2130683" cy="192445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371B624-4936-E47E-B8D2-AFF634351C0E}"/>
                  </a:ext>
                </a:extLst>
              </p:cNvPr>
              <p:cNvGrpSpPr/>
              <p:nvPr/>
            </p:nvGrpSpPr>
            <p:grpSpPr>
              <a:xfrm>
                <a:off x="1957715" y="2056833"/>
                <a:ext cx="1071717" cy="784991"/>
                <a:chOff x="2100057" y="2644009"/>
                <a:chExt cx="749483" cy="78499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AB3D53A-661B-8579-8394-CD75640687FA}"/>
                    </a:ext>
                  </a:extLst>
                </p:cNvPr>
                <p:cNvSpPr/>
                <p:nvPr/>
              </p:nvSpPr>
              <p:spPr>
                <a:xfrm>
                  <a:off x="2100057" y="2644009"/>
                  <a:ext cx="749483" cy="7849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C1EE541-04E4-BDC1-2B49-FF12EF1FC113}"/>
                    </a:ext>
                  </a:extLst>
                </p:cNvPr>
                <p:cNvSpPr txBox="1"/>
                <p:nvPr/>
              </p:nvSpPr>
              <p:spPr>
                <a:xfrm>
                  <a:off x="2100057" y="2704313"/>
                  <a:ext cx="749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FPGA</a:t>
                  </a:r>
                </a:p>
              </p:txBody>
            </p: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ED36547-FA28-DBFE-B3DF-7FDE36CFD9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083" y="2895996"/>
                <a:ext cx="0" cy="3106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2B3E828A-E08A-1C51-353F-EBBC20478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0483" y="2895996"/>
                <a:ext cx="0" cy="3106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CE3F7EB-CF29-132E-42D4-BBC9F53724DC}"/>
                  </a:ext>
                </a:extLst>
              </p:cNvPr>
              <p:cNvGrpSpPr/>
              <p:nvPr/>
            </p:nvGrpSpPr>
            <p:grpSpPr>
              <a:xfrm>
                <a:off x="1419028" y="3263768"/>
                <a:ext cx="2130683" cy="717520"/>
                <a:chOff x="1346141" y="3641455"/>
                <a:chExt cx="2130683" cy="71752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E95ED84-6A32-C0B4-5A12-46E9F11CDC6D}"/>
                    </a:ext>
                  </a:extLst>
                </p:cNvPr>
                <p:cNvSpPr/>
                <p:nvPr/>
              </p:nvSpPr>
              <p:spPr>
                <a:xfrm>
                  <a:off x="1346141" y="3641455"/>
                  <a:ext cx="2130683" cy="71752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4E19BD7-601A-ADAC-E536-98712C1AB53C}"/>
                    </a:ext>
                  </a:extLst>
                </p:cNvPr>
                <p:cNvSpPr/>
                <p:nvPr/>
              </p:nvSpPr>
              <p:spPr>
                <a:xfrm>
                  <a:off x="1635446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0BB0320-12EF-7BD1-93D0-41BB9393124D}"/>
                    </a:ext>
                  </a:extLst>
                </p:cNvPr>
                <p:cNvSpPr/>
                <p:nvPr/>
              </p:nvSpPr>
              <p:spPr>
                <a:xfrm>
                  <a:off x="2075814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150C245-F42C-7279-2237-B4A08FF80E75}"/>
                    </a:ext>
                  </a:extLst>
                </p:cNvPr>
                <p:cNvSpPr/>
                <p:nvPr/>
              </p:nvSpPr>
              <p:spPr>
                <a:xfrm>
                  <a:off x="2516182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08F1BE4-A113-06ED-0FC2-A67FC7F29EC9}"/>
                    </a:ext>
                  </a:extLst>
                </p:cNvPr>
                <p:cNvSpPr/>
                <p:nvPr/>
              </p:nvSpPr>
              <p:spPr>
                <a:xfrm>
                  <a:off x="2956550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E8FA0F-3C05-FC6A-9F96-02E9A316A9B8}"/>
                  </a:ext>
                </a:extLst>
              </p:cNvPr>
              <p:cNvSpPr/>
              <p:nvPr/>
            </p:nvSpPr>
            <p:spPr>
              <a:xfrm>
                <a:off x="1977593" y="2578802"/>
                <a:ext cx="1017399" cy="26005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Cust. MC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2B51A0-6257-09D3-F0D1-B090738B7636}"/>
                </a:ext>
              </a:extLst>
            </p:cNvPr>
            <p:cNvSpPr txBox="1"/>
            <p:nvPr/>
          </p:nvSpPr>
          <p:spPr>
            <a:xfrm>
              <a:off x="4014511" y="696628"/>
              <a:ext cx="31249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Custom Memory Controllers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500BEE-454C-EA2A-6FAF-94D849226DC1}"/>
              </a:ext>
            </a:extLst>
          </p:cNvPr>
          <p:cNvGrpSpPr/>
          <p:nvPr/>
        </p:nvGrpSpPr>
        <p:grpSpPr>
          <a:xfrm>
            <a:off x="508386" y="2162922"/>
            <a:ext cx="3124963" cy="3426043"/>
            <a:chOff x="447369" y="834735"/>
            <a:chExt cx="3124963" cy="342604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34E8E2-9888-63D6-0255-2A20D48555A1}"/>
                </a:ext>
              </a:extLst>
            </p:cNvPr>
            <p:cNvGrpSpPr/>
            <p:nvPr/>
          </p:nvGrpSpPr>
          <p:grpSpPr>
            <a:xfrm>
              <a:off x="944510" y="2336323"/>
              <a:ext cx="2130683" cy="1924455"/>
              <a:chOff x="1419028" y="2056833"/>
              <a:chExt cx="2130683" cy="1924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A120D79-2B65-6261-C249-F7B41E7B3004}"/>
                  </a:ext>
                </a:extLst>
              </p:cNvPr>
              <p:cNvGrpSpPr/>
              <p:nvPr/>
            </p:nvGrpSpPr>
            <p:grpSpPr>
              <a:xfrm>
                <a:off x="1957715" y="2056833"/>
                <a:ext cx="1071717" cy="784991"/>
                <a:chOff x="2100057" y="2644009"/>
                <a:chExt cx="749483" cy="784991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F49D500-63DA-C99F-8E29-89EA4D736831}"/>
                    </a:ext>
                  </a:extLst>
                </p:cNvPr>
                <p:cNvSpPr/>
                <p:nvPr/>
              </p:nvSpPr>
              <p:spPr>
                <a:xfrm>
                  <a:off x="2100057" y="2644009"/>
                  <a:ext cx="749483" cy="7849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A2DF4B8-790F-599A-B3F7-E3BDB68382DF}"/>
                    </a:ext>
                  </a:extLst>
                </p:cNvPr>
                <p:cNvSpPr txBox="1"/>
                <p:nvPr/>
              </p:nvSpPr>
              <p:spPr>
                <a:xfrm>
                  <a:off x="2100057" y="2704313"/>
                  <a:ext cx="749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CPU</a:t>
                  </a:r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C7C4E05-A642-F6C6-E1B9-0007674B1A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083" y="2895996"/>
                <a:ext cx="0" cy="3106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B560064-1DC1-FDD0-80D1-D4E25776FA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0483" y="2895996"/>
                <a:ext cx="0" cy="3106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483F21E-D14D-79B2-71E3-0947320AF2AB}"/>
                  </a:ext>
                </a:extLst>
              </p:cNvPr>
              <p:cNvGrpSpPr/>
              <p:nvPr/>
            </p:nvGrpSpPr>
            <p:grpSpPr>
              <a:xfrm>
                <a:off x="1419028" y="3263768"/>
                <a:ext cx="2130683" cy="717520"/>
                <a:chOff x="1346141" y="3641455"/>
                <a:chExt cx="2130683" cy="71752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3AAEE71-B9C2-8904-9ED9-032228BBA6F0}"/>
                    </a:ext>
                  </a:extLst>
                </p:cNvPr>
                <p:cNvSpPr/>
                <p:nvPr/>
              </p:nvSpPr>
              <p:spPr>
                <a:xfrm>
                  <a:off x="1346141" y="3641455"/>
                  <a:ext cx="2130683" cy="71752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4DC1150-A5B6-D1BE-8D3C-F234EBB52F42}"/>
                    </a:ext>
                  </a:extLst>
                </p:cNvPr>
                <p:cNvSpPr/>
                <p:nvPr/>
              </p:nvSpPr>
              <p:spPr>
                <a:xfrm>
                  <a:off x="1635446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0D48632-FFA5-096E-9F10-8F153C382E4B}"/>
                    </a:ext>
                  </a:extLst>
                </p:cNvPr>
                <p:cNvSpPr/>
                <p:nvPr/>
              </p:nvSpPr>
              <p:spPr>
                <a:xfrm>
                  <a:off x="2075814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88DD79-1432-9018-69D4-414BA54FFA57}"/>
                    </a:ext>
                  </a:extLst>
                </p:cNvPr>
                <p:cNvSpPr/>
                <p:nvPr/>
              </p:nvSpPr>
              <p:spPr>
                <a:xfrm>
                  <a:off x="2516182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8B46FE1-218A-6963-735D-F1F6377F0401}"/>
                    </a:ext>
                  </a:extLst>
                </p:cNvPr>
                <p:cNvSpPr/>
                <p:nvPr/>
              </p:nvSpPr>
              <p:spPr>
                <a:xfrm>
                  <a:off x="2956550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8DE734-8775-2D0C-C4E4-9A6FE7574E5A}"/>
                  </a:ext>
                </a:extLst>
              </p:cNvPr>
              <p:cNvSpPr/>
              <p:nvPr/>
            </p:nvSpPr>
            <p:spPr>
              <a:xfrm>
                <a:off x="1977593" y="2578802"/>
                <a:ext cx="1017399" cy="26005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MC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2D9F4E5-A12A-DBC2-FD9A-67DAC086C213}"/>
                </a:ext>
              </a:extLst>
            </p:cNvPr>
            <p:cNvSpPr txBox="1"/>
            <p:nvPr/>
          </p:nvSpPr>
          <p:spPr>
            <a:xfrm>
              <a:off x="447369" y="834735"/>
              <a:ext cx="31249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Timing Side </a:t>
              </a:r>
            </a:p>
            <a:p>
              <a:pPr algn="ctr"/>
              <a:r>
                <a:rPr lang="en-US" sz="2400" dirty="0"/>
                <a:t>Channels</a:t>
              </a:r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C3A6F184-D0B5-3F80-B3BD-2B6533BD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Characterization Strategies for  Row Hammer</a:t>
            </a:r>
          </a:p>
        </p:txBody>
      </p:sp>
      <p:graphicFrame>
        <p:nvGraphicFramePr>
          <p:cNvPr id="61" name="Table 5">
            <a:extLst>
              <a:ext uri="{FF2B5EF4-FFF2-40B4-BE49-F238E27FC236}">
                <a16:creationId xmlns:a16="http://schemas.microsoft.com/office/drawing/2014/main" id="{6EDEAF55-8770-9993-1B24-E4AFDCF61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121498"/>
              </p:ext>
            </p:extLst>
          </p:nvPr>
        </p:nvGraphicFramePr>
        <p:xfrm>
          <a:off x="4596088" y="3724814"/>
          <a:ext cx="72212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611">
                  <a:extLst>
                    <a:ext uri="{9D8B030D-6E8A-4147-A177-3AD203B41FA5}">
                      <a16:colId xmlns:a16="http://schemas.microsoft.com/office/drawing/2014/main" val="2358531673"/>
                    </a:ext>
                  </a:extLst>
                </a:gridCol>
                <a:gridCol w="3610611">
                  <a:extLst>
                    <a:ext uri="{9D8B030D-6E8A-4147-A177-3AD203B41FA5}">
                      <a16:colId xmlns:a16="http://schemas.microsoft.com/office/drawing/2014/main" val="2209865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Characterization Method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Reverse Engineering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99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Software only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Timing Side Channels, Perf Counts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03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FPGA + Custom MC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Row Hammer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2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Probe + Refresh Block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Row Hammer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465170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4E6A721A-5E6D-143D-C16C-2A6736A76D40}"/>
              </a:ext>
            </a:extLst>
          </p:cNvPr>
          <p:cNvSpPr txBox="1"/>
          <p:nvPr/>
        </p:nvSpPr>
        <p:spPr>
          <a:xfrm>
            <a:off x="9921627" y="6383924"/>
            <a:ext cx="216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Cojocar</a:t>
            </a:r>
            <a:r>
              <a:rPr lang="en-US" dirty="0"/>
              <a:t> et al.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3EE214-A8C3-DB12-F28D-56EA4462ECC6}"/>
              </a:ext>
            </a:extLst>
          </p:cNvPr>
          <p:cNvGrpSpPr/>
          <p:nvPr/>
        </p:nvGrpSpPr>
        <p:grpSpPr>
          <a:xfrm>
            <a:off x="664243" y="2112632"/>
            <a:ext cx="3372428" cy="3457494"/>
            <a:chOff x="6220707" y="267320"/>
            <a:chExt cx="3372428" cy="345749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1C06D8B-4C68-AAAE-4FA6-450D8A8D9906}"/>
                </a:ext>
              </a:extLst>
            </p:cNvPr>
            <p:cNvGrpSpPr/>
            <p:nvPr/>
          </p:nvGrpSpPr>
          <p:grpSpPr>
            <a:xfrm>
              <a:off x="6580623" y="1800359"/>
              <a:ext cx="2130683" cy="1924455"/>
              <a:chOff x="1419028" y="2056833"/>
              <a:chExt cx="2130683" cy="192445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6FA7AE5-9934-06F5-8015-7C78CB436380}"/>
                  </a:ext>
                </a:extLst>
              </p:cNvPr>
              <p:cNvGrpSpPr/>
              <p:nvPr/>
            </p:nvGrpSpPr>
            <p:grpSpPr>
              <a:xfrm>
                <a:off x="1957715" y="2056833"/>
                <a:ext cx="1071717" cy="784991"/>
                <a:chOff x="2100057" y="2644009"/>
                <a:chExt cx="749483" cy="784991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C94518D-5199-D998-CD3D-0380F14A268A}"/>
                    </a:ext>
                  </a:extLst>
                </p:cNvPr>
                <p:cNvSpPr/>
                <p:nvPr/>
              </p:nvSpPr>
              <p:spPr>
                <a:xfrm>
                  <a:off x="2100057" y="2644009"/>
                  <a:ext cx="749483" cy="78499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1049DD5-E149-85C4-A749-1B61095EB689}"/>
                    </a:ext>
                  </a:extLst>
                </p:cNvPr>
                <p:cNvSpPr txBox="1"/>
                <p:nvPr/>
              </p:nvSpPr>
              <p:spPr>
                <a:xfrm>
                  <a:off x="2100057" y="2704313"/>
                  <a:ext cx="7494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CPU</a:t>
                  </a:r>
                </a:p>
              </p:txBody>
            </p:sp>
          </p:grp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6E13466-BC72-1AC9-F2BF-1E54442819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8083" y="2895996"/>
                <a:ext cx="0" cy="3106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BB71304-FE3A-B74E-53FF-4148BE32C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0483" y="2895996"/>
                <a:ext cx="0" cy="3106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EAF1B52-3AD5-30EA-A9CB-01AFC1FE449C}"/>
                  </a:ext>
                </a:extLst>
              </p:cNvPr>
              <p:cNvGrpSpPr/>
              <p:nvPr/>
            </p:nvGrpSpPr>
            <p:grpSpPr>
              <a:xfrm>
                <a:off x="1419028" y="3263768"/>
                <a:ext cx="2130683" cy="717520"/>
                <a:chOff x="1346141" y="3641455"/>
                <a:chExt cx="2130683" cy="71752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11B1A67-CCC8-19BD-83FE-C3AA4BDABE89}"/>
                    </a:ext>
                  </a:extLst>
                </p:cNvPr>
                <p:cNvSpPr/>
                <p:nvPr/>
              </p:nvSpPr>
              <p:spPr>
                <a:xfrm>
                  <a:off x="1346141" y="3641455"/>
                  <a:ext cx="2130683" cy="71752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D6EBACD-5028-3807-123B-D34DC5B56B0B}"/>
                    </a:ext>
                  </a:extLst>
                </p:cNvPr>
                <p:cNvSpPr/>
                <p:nvPr/>
              </p:nvSpPr>
              <p:spPr>
                <a:xfrm>
                  <a:off x="1635446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E978251-3CE9-1524-A502-177CB5BB6978}"/>
                    </a:ext>
                  </a:extLst>
                </p:cNvPr>
                <p:cNvSpPr/>
                <p:nvPr/>
              </p:nvSpPr>
              <p:spPr>
                <a:xfrm>
                  <a:off x="2075814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2CA760B-4A0A-4EB1-495E-EF1EA94CD9F9}"/>
                    </a:ext>
                  </a:extLst>
                </p:cNvPr>
                <p:cNvSpPr/>
                <p:nvPr/>
              </p:nvSpPr>
              <p:spPr>
                <a:xfrm>
                  <a:off x="2516182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21C05D1-BC81-424A-5038-185DA74508C1}"/>
                    </a:ext>
                  </a:extLst>
                </p:cNvPr>
                <p:cNvSpPr/>
                <p:nvPr/>
              </p:nvSpPr>
              <p:spPr>
                <a:xfrm>
                  <a:off x="2956550" y="3784191"/>
                  <a:ext cx="249382" cy="463763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BB3E0E-B748-ABCD-EA33-4A33DBA79A7E}"/>
                  </a:ext>
                </a:extLst>
              </p:cNvPr>
              <p:cNvSpPr/>
              <p:nvPr/>
            </p:nvSpPr>
            <p:spPr>
              <a:xfrm>
                <a:off x="1977593" y="2578802"/>
                <a:ext cx="1017399" cy="26005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MC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8F4A6D6-1322-1F50-836A-19BF2005DC1D}"/>
                </a:ext>
              </a:extLst>
            </p:cNvPr>
            <p:cNvSpPr txBox="1"/>
            <p:nvPr/>
          </p:nvSpPr>
          <p:spPr>
            <a:xfrm>
              <a:off x="6220707" y="267320"/>
              <a:ext cx="31249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Probing + Refresh Blocking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31664DC-1E7B-0307-4F0B-2FF2CE4D2FB4}"/>
                </a:ext>
              </a:extLst>
            </p:cNvPr>
            <p:cNvGrpSpPr/>
            <p:nvPr/>
          </p:nvGrpSpPr>
          <p:grpSpPr>
            <a:xfrm>
              <a:off x="7654935" y="1991538"/>
              <a:ext cx="1938200" cy="1002381"/>
              <a:chOff x="9076406" y="2591194"/>
              <a:chExt cx="1938200" cy="100238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2E4936B6-C176-DCC7-F05F-59F1852156CC}"/>
                  </a:ext>
                </a:extLst>
              </p:cNvPr>
              <p:cNvGrpSpPr/>
              <p:nvPr/>
            </p:nvGrpSpPr>
            <p:grpSpPr>
              <a:xfrm>
                <a:off x="9076406" y="3042147"/>
                <a:ext cx="998084" cy="551428"/>
                <a:chOff x="9076406" y="3042147"/>
                <a:chExt cx="998084" cy="551428"/>
              </a:xfrm>
            </p:grpSpPr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8FEAB6E9-C39B-1F4E-03B8-FA7ED57B9427}"/>
                    </a:ext>
                  </a:extLst>
                </p:cNvPr>
                <p:cNvSpPr/>
                <p:nvPr/>
              </p:nvSpPr>
              <p:spPr>
                <a:xfrm>
                  <a:off x="9076406" y="3336824"/>
                  <a:ext cx="631349" cy="256751"/>
                </a:xfrm>
                <a:prstGeom prst="arc">
                  <a:avLst>
                    <a:gd name="adj1" fmla="val 11985967"/>
                    <a:gd name="adj2" fmla="val 20389246"/>
                  </a:avLst>
                </a:prstGeom>
                <a:ln w="28575"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BD277AA4-A9CC-53DA-249D-3BC6CA3B4A6E}"/>
                    </a:ext>
                  </a:extLst>
                </p:cNvPr>
                <p:cNvSpPr/>
                <p:nvPr/>
              </p:nvSpPr>
              <p:spPr>
                <a:xfrm rot="8777659">
                  <a:off x="9443141" y="3042147"/>
                  <a:ext cx="631349" cy="266374"/>
                </a:xfrm>
                <a:prstGeom prst="arc">
                  <a:avLst>
                    <a:gd name="adj1" fmla="val 11985967"/>
                    <a:gd name="adj2" fmla="val 20389246"/>
                  </a:avLst>
                </a:prstGeom>
                <a:ln w="28575"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50" name="Picture 2" descr="Engineering Cartoon">
                <a:extLst>
                  <a:ext uri="{FF2B5EF4-FFF2-40B4-BE49-F238E27FC236}">
                    <a16:creationId xmlns:a16="http://schemas.microsoft.com/office/drawing/2014/main" id="{D35D8BF3-6B5A-785F-9E9E-238176AD05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4187" y="2591194"/>
                <a:ext cx="1060419" cy="541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524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CF8E17-E3CD-4C88-B456-7CEC7FD118CA}"/>
                  </a:ext>
                </a:extLst>
              </p14:cNvPr>
              <p14:cNvContentPartPr/>
              <p14:nvPr/>
            </p14:nvContentPartPr>
            <p14:xfrm>
              <a:off x="-1259677" y="496306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CF8E17-E3CD-4C88-B456-7CEC7FD11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63997" y="495874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4F3401-5E5A-4C89-9F6F-6ED98551E900}"/>
                  </a:ext>
                </a:extLst>
              </p14:cNvPr>
              <p14:cNvContentPartPr/>
              <p14:nvPr/>
            </p14:nvContentPartPr>
            <p14:xfrm>
              <a:off x="-196693" y="-115405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4F3401-5E5A-4C89-9F6F-6ED98551E9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1013" y="-1158371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9CACC0FD-57A2-487A-87E4-A6BC6307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0" y="5220154"/>
            <a:ext cx="11062541" cy="1325563"/>
          </a:xfrm>
        </p:spPr>
        <p:txBody>
          <a:bodyPr/>
          <a:lstStyle/>
          <a:p>
            <a:r>
              <a:rPr lang="en-US" dirty="0"/>
              <a:t>Challenge: Growing Complexity of DRAM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95E172-176F-CE26-3092-4937C38FAE33}"/>
              </a:ext>
            </a:extLst>
          </p:cNvPr>
          <p:cNvGrpSpPr/>
          <p:nvPr/>
        </p:nvGrpSpPr>
        <p:grpSpPr>
          <a:xfrm>
            <a:off x="1753204" y="3105677"/>
            <a:ext cx="3023571" cy="702744"/>
            <a:chOff x="372177" y="3077628"/>
            <a:chExt cx="3023571" cy="702744"/>
          </a:xfrm>
        </p:grpSpPr>
        <p:pic>
          <p:nvPicPr>
            <p:cNvPr id="1028" name="Picture 4" descr="Crucial 16GB DDR4-3200 UDIMM | CT16G4DFRA32A | Crucial.com">
              <a:extLst>
                <a:ext uri="{FF2B5EF4-FFF2-40B4-BE49-F238E27FC236}">
                  <a16:creationId xmlns:a16="http://schemas.microsoft.com/office/drawing/2014/main" id="{452579B5-FDC6-B390-7316-6F7937898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77" y="3077628"/>
              <a:ext cx="3023571" cy="702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800154C-5966-B695-BD17-7A53C1BC61F8}"/>
                </a:ext>
              </a:extLst>
            </p:cNvPr>
            <p:cNvSpPr/>
            <p:nvPr/>
          </p:nvSpPr>
          <p:spPr>
            <a:xfrm>
              <a:off x="577516" y="3253339"/>
              <a:ext cx="402872" cy="175661"/>
            </a:xfrm>
            <a:prstGeom prst="rect">
              <a:avLst/>
            </a:prstGeom>
            <a:solidFill>
              <a:srgbClr val="008EC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54CEE31-E1DD-9A0A-6A93-4EE4B3500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633" y="2723035"/>
            <a:ext cx="3488614" cy="162023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E2C865-5F5F-2EA7-68B1-38F92007C6DE}"/>
              </a:ext>
            </a:extLst>
          </p:cNvPr>
          <p:cNvCxnSpPr/>
          <p:nvPr/>
        </p:nvCxnSpPr>
        <p:spPr>
          <a:xfrm>
            <a:off x="5293151" y="3438337"/>
            <a:ext cx="1187777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02D40E-F4A9-039E-638A-F19811266BC6}"/>
              </a:ext>
            </a:extLst>
          </p:cNvPr>
          <p:cNvSpPr txBox="1"/>
          <p:nvPr/>
        </p:nvSpPr>
        <p:spPr>
          <a:xfrm>
            <a:off x="2823451" y="263958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aleway" panose="020B0604020202020204" pitchFamily="2" charset="0"/>
              </a:rPr>
              <a:t>DIMM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20BBD4-988C-5FAD-5599-ACEC9B05F4F9}"/>
              </a:ext>
            </a:extLst>
          </p:cNvPr>
          <p:cNvSpPr txBox="1"/>
          <p:nvPr/>
        </p:nvSpPr>
        <p:spPr>
          <a:xfrm>
            <a:off x="8141740" y="2233305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effectLst/>
                <a:latin typeface="Raleway" panose="020B0604020202020204" pitchFamily="2" charset="0"/>
              </a:rPr>
              <a:t>Package on package</a:t>
            </a:r>
            <a:endParaRPr lang="en-US" dirty="0"/>
          </a:p>
        </p:txBody>
      </p:sp>
      <p:pic>
        <p:nvPicPr>
          <p:cNvPr id="1034" name="Picture 10" descr="Apple's A14 and A15 Bionic, the game-changing SoC solutions from Apple -  i-Micronews">
            <a:extLst>
              <a:ext uri="{FF2B5EF4-FFF2-40B4-BE49-F238E27FC236}">
                <a16:creationId xmlns:a16="http://schemas.microsoft.com/office/drawing/2014/main" id="{3F9BF337-E2A6-9584-4276-0F6954180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4" b="27647"/>
          <a:stretch/>
        </p:blipFill>
        <p:spPr bwMode="auto">
          <a:xfrm>
            <a:off x="0" y="1917717"/>
            <a:ext cx="12192000" cy="29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5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40E9-5F47-7221-D222-EAE49738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17FD-E9F2-4706-C962-988676987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08231" cy="4207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Develop precise “pin-less” fault injection for DRAM that can –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/>
              <a:t> (1) Uncover DRAM + MC vulnerabilities: work with any MC  </a:t>
            </a:r>
          </a:p>
          <a:p>
            <a:pPr marL="0" indent="0">
              <a:buNone/>
            </a:pPr>
            <a:r>
              <a:rPr lang="en-US" sz="3200" dirty="0"/>
              <a:t> (2) Enable Fine-grained reverse engineering</a:t>
            </a:r>
          </a:p>
          <a:p>
            <a:pPr marL="0" indent="0">
              <a:buNone/>
            </a:pPr>
            <a:r>
              <a:rPr lang="en-US" sz="3200" dirty="0"/>
              <a:t> (3) Enable reverse engineering immune to layers of in-directions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3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CF8E17-E3CD-4C88-B456-7CEC7FD118CA}"/>
                  </a:ext>
                </a:extLst>
              </p14:cNvPr>
              <p14:cNvContentPartPr/>
              <p14:nvPr/>
            </p14:nvContentPartPr>
            <p14:xfrm>
              <a:off x="-1259677" y="496306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CF8E17-E3CD-4C88-B456-7CEC7FD11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63997" y="495874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4F3401-5E5A-4C89-9F6F-6ED98551E900}"/>
                  </a:ext>
                </a:extLst>
              </p14:cNvPr>
              <p14:cNvContentPartPr/>
              <p14:nvPr/>
            </p14:nvContentPartPr>
            <p14:xfrm>
              <a:off x="-196693" y="-115405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4F3401-5E5A-4C89-9F6F-6ED98551E9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1013" y="-1158371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9CACC0FD-57A2-487A-87E4-A6BC6307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490333"/>
            <a:ext cx="11353800" cy="281658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DRAM is vulnerable to increased temperature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Insight: Lasers can induce local and precise hot spots to flip bits in a tiny physical region</a:t>
            </a:r>
          </a:p>
        </p:txBody>
      </p:sp>
    </p:spTree>
    <p:extLst>
      <p:ext uri="{BB962C8B-B14F-4D97-AF65-F5344CB8AC3E}">
        <p14:creationId xmlns:p14="http://schemas.microsoft.com/office/powerpoint/2010/main" val="57370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40E9-5F47-7221-D222-EAE49738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17FD-E9F2-4706-C962-988676987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Motivation and Goal </a:t>
            </a:r>
          </a:p>
          <a:p>
            <a:r>
              <a:rPr lang="en-US" dirty="0"/>
              <a:t>Laser Tag Setup </a:t>
            </a:r>
          </a:p>
          <a:p>
            <a:r>
              <a:rPr lang="en-US" dirty="0"/>
              <a:t>Evaluations </a:t>
            </a:r>
          </a:p>
          <a:p>
            <a:r>
              <a:rPr lang="en-US" dirty="0"/>
              <a:t>Experimental Challenges</a:t>
            </a:r>
          </a:p>
          <a:p>
            <a:r>
              <a:rPr lang="en-US" dirty="0"/>
              <a:t>Conclusion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2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24508</TotalTime>
  <Words>669</Words>
  <Application>Microsoft Office PowerPoint</Application>
  <PresentationFormat>Widescreen</PresentationFormat>
  <Paragraphs>200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Raleway</vt:lpstr>
      <vt:lpstr>Source Sans Pro</vt:lpstr>
      <vt:lpstr>Wingdings</vt:lpstr>
      <vt:lpstr>Office Theme</vt:lpstr>
      <vt:lpstr>Laser Tag: Flipping Bits in DRAM using Laser Induced Localized Heating</vt:lpstr>
      <vt:lpstr>DRAM is everywhere and it’s vulnerable </vt:lpstr>
      <vt:lpstr>Source of Vulnerability: DRAM Scaling </vt:lpstr>
      <vt:lpstr>Challenges in characterizing Row Hammer</vt:lpstr>
      <vt:lpstr>Characterization Strategies for  Row Hammer</vt:lpstr>
      <vt:lpstr>Challenge: Growing Complexity of DRAM</vt:lpstr>
      <vt:lpstr>Goal</vt:lpstr>
      <vt:lpstr>DRAM is vulnerable to increased temperature  Insight: Lasers can induce local and precise hot spots to flip bits in a tiny physical region</vt:lpstr>
      <vt:lpstr>Outline</vt:lpstr>
      <vt:lpstr>Engravers to get local hotspot on DRAMs</vt:lpstr>
      <vt:lpstr>Laser Tag Workflow</vt:lpstr>
      <vt:lpstr>Experimental Setup</vt:lpstr>
      <vt:lpstr>Outline</vt:lpstr>
      <vt:lpstr>Evaluations: Repeatability in Faults</vt:lpstr>
      <vt:lpstr>Evaluations: Specificity of Induced Faults</vt:lpstr>
      <vt:lpstr>Data-dependence of Fault-Injection</vt:lpstr>
      <vt:lpstr>Outline</vt:lpstr>
      <vt:lpstr>Experimental Challenges</vt:lpstr>
      <vt:lpstr>Laser Induced Package Wearout</vt:lpstr>
      <vt:lpstr>Outline</vt:lpstr>
      <vt:lpstr>Conclusion</vt:lpstr>
      <vt:lpstr>PowerPoint Presentation</vt:lpstr>
      <vt:lpstr>Laser Tag: Flipping Bits in DRAM using Laser Induced Localized Heating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Computing: Making More Money Selling Fewer Chips</dc:title>
  <dc:creator>SWAMIT TANNU</dc:creator>
  <cp:lastModifiedBy>Swamit Tannu</cp:lastModifiedBy>
  <cp:revision>91</cp:revision>
  <dcterms:created xsi:type="dcterms:W3CDTF">2021-10-20T20:09:30Z</dcterms:created>
  <dcterms:modified xsi:type="dcterms:W3CDTF">2022-07-27T15:36:30Z</dcterms:modified>
</cp:coreProperties>
</file>