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4306" r:id="rId1"/>
  </p:sldMasterIdLst>
  <p:notesMasterIdLst>
    <p:notesMasterId r:id="rId13"/>
  </p:notesMasterIdLst>
  <p:sldIdLst>
    <p:sldId id="256" r:id="rId2"/>
    <p:sldId id="322" r:id="rId3"/>
    <p:sldId id="306" r:id="rId4"/>
    <p:sldId id="325" r:id="rId5"/>
    <p:sldId id="333" r:id="rId6"/>
    <p:sldId id="328" r:id="rId7"/>
    <p:sldId id="329" r:id="rId8"/>
    <p:sldId id="331" r:id="rId9"/>
    <p:sldId id="330" r:id="rId10"/>
    <p:sldId id="334" r:id="rId11"/>
    <p:sldId id="33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7100"/>
    <a:srgbClr val="3F9D00"/>
    <a:srgbClr val="55D500"/>
    <a:srgbClr val="51CC00"/>
    <a:srgbClr val="49B800"/>
    <a:srgbClr val="659D40"/>
    <a:srgbClr val="2944A6"/>
    <a:srgbClr val="8B8B8B"/>
    <a:srgbClr val="4ABA00"/>
    <a:srgbClr val="6DA9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04"/>
    <p:restoredTop sz="71832"/>
  </p:normalViewPr>
  <p:slideViewPr>
    <p:cSldViewPr snapToGrid="0" snapToObjects="1">
      <p:cViewPr varScale="1">
        <p:scale>
          <a:sx n="79" d="100"/>
          <a:sy n="79" d="100"/>
        </p:scale>
        <p:origin x="13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02C0CD-F820-DA48-9DA0-FF9680A802A2}" type="datetimeFigureOut">
              <a:rPr lang="en-US" smtClean="0"/>
              <a:t>6/14/21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792E39-323C-C146-941C-E995CEA70A5B}" type="slidenum">
              <a:rPr lang="en-US" smtClean="0"/>
              <a:t>‹#›</a:t>
            </a:fld>
            <a:endParaRPr lang="en-US"/>
          </a:p>
        </p:txBody>
      </p:sp>
    </p:spTree>
    <p:extLst>
      <p:ext uri="{BB962C8B-B14F-4D97-AF65-F5344CB8AC3E}">
        <p14:creationId xmlns:p14="http://schemas.microsoft.com/office/powerpoint/2010/main" val="364453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Hello, I am Moin Qureshi from Georgia Tech.  I will be talking about rethinking ECC designs for Row Hammer.  But before I do, let me discuss</a:t>
            </a:r>
          </a:p>
        </p:txBody>
      </p:sp>
      <p:sp>
        <p:nvSpPr>
          <p:cNvPr id="4" name="Slide Number Placeholder 3"/>
          <p:cNvSpPr>
            <a:spLocks noGrp="1"/>
          </p:cNvSpPr>
          <p:nvPr>
            <p:ph type="sldNum" sz="quarter" idx="10"/>
          </p:nvPr>
        </p:nvSpPr>
        <p:spPr/>
        <p:txBody>
          <a:bodyPr/>
          <a:lstStyle/>
          <a:p>
            <a:fld id="{59792E39-323C-C146-941C-E995CEA70A5B}" type="slidenum">
              <a:rPr lang="en-US" smtClean="0"/>
              <a:t>0</a:t>
            </a:fld>
            <a:endParaRPr lang="en-US"/>
          </a:p>
        </p:txBody>
      </p:sp>
    </p:spTree>
    <p:extLst>
      <p:ext uri="{BB962C8B-B14F-4D97-AF65-F5344CB8AC3E}">
        <p14:creationId xmlns:p14="http://schemas.microsoft.com/office/powerpoint/2010/main" val="451483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On a memory access, our design computes the MAC using the 64-byte data and checks it against the stored MAC.  A match indicates no error.</a:t>
            </a:r>
          </a:p>
          <a:p>
            <a:br>
              <a:rPr lang="en-US" baseline="0" dirty="0"/>
            </a:br>
            <a:r>
              <a:rPr lang="en-US" baseline="0" dirty="0"/>
              <a:t>On a mismatch, we can use the </a:t>
            </a:r>
            <a:r>
              <a:rPr lang="en-US" baseline="0" dirty="0" err="1"/>
              <a:t>chipwise</a:t>
            </a:r>
            <a:r>
              <a:rPr lang="en-US" baseline="0" dirty="0"/>
              <a:t> parity to recreate the data for the faulty chip.  However, we do not know which chip is faulty.  Our design uses an iterative algorithm to sequentially check if a given chip is faulty, by assuming it is faulty, using the Parity to recover the data for the chip, compute the MAC, and if the MAC matches, then provide the corrected data to the processor. </a:t>
            </a:r>
          </a:p>
          <a:p>
            <a:endParaRPr lang="en-US" baseline="0" dirty="0"/>
          </a:p>
          <a:p>
            <a:r>
              <a:rPr lang="en-US" baseline="0" dirty="0"/>
              <a:t>Iterative correction is slow, but this latency is incurred only on error. Also, we can skip the iterative check by tracking which chip has encountered a fault in the recent past and starting the correcting procedure from that chip.  </a:t>
            </a:r>
          </a:p>
        </p:txBody>
      </p:sp>
      <p:sp>
        <p:nvSpPr>
          <p:cNvPr id="4" name="Slide Number Placeholder 3"/>
          <p:cNvSpPr>
            <a:spLocks noGrp="1"/>
          </p:cNvSpPr>
          <p:nvPr>
            <p:ph type="sldNum" sz="quarter" idx="10"/>
          </p:nvPr>
        </p:nvSpPr>
        <p:spPr/>
        <p:txBody>
          <a:bodyPr/>
          <a:lstStyle/>
          <a:p>
            <a:fld id="{59792E39-323C-C146-941C-E995CEA70A5B}" type="slidenum">
              <a:rPr lang="en-US" smtClean="0"/>
              <a:t>9</a:t>
            </a:fld>
            <a:endParaRPr lang="en-US"/>
          </a:p>
        </p:txBody>
      </p:sp>
    </p:spTree>
    <p:extLst>
      <p:ext uri="{BB962C8B-B14F-4D97-AF65-F5344CB8AC3E}">
        <p14:creationId xmlns:p14="http://schemas.microsoft.com/office/powerpoint/2010/main" val="4148631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baseline="0" dirty="0"/>
              <a:t>To conclude, vulnerabilities comes in various form.</a:t>
            </a:r>
          </a:p>
          <a:p>
            <a:pPr marL="171450" indent="-171450">
              <a:buFontTx/>
              <a:buChar char="-"/>
            </a:pPr>
            <a:endParaRPr lang="en-US" b="1" baseline="0" dirty="0"/>
          </a:p>
          <a:p>
            <a:pPr marL="171450" indent="-171450">
              <a:buFontTx/>
              <a:buChar char="-"/>
            </a:pPr>
            <a:r>
              <a:rPr lang="en-US" b="1" baseline="0" dirty="0"/>
              <a:t>There are the parameters we know – for example, we may know the Row Hammer threshold or the mapping.  And our </a:t>
            </a:r>
            <a:r>
              <a:rPr lang="en-US" b="1" baseline="0" dirty="0" err="1"/>
              <a:t>soultions</a:t>
            </a:r>
            <a:r>
              <a:rPr lang="en-US" b="1" baseline="0" dirty="0"/>
              <a:t> may work in this regime.</a:t>
            </a:r>
          </a:p>
          <a:p>
            <a:pPr marL="171450" indent="-171450">
              <a:buFontTx/>
              <a:buChar char="-"/>
            </a:pPr>
            <a:endParaRPr lang="en-US" b="1" baseline="0" dirty="0"/>
          </a:p>
          <a:p>
            <a:pPr marL="171450" indent="-171450">
              <a:buFontTx/>
              <a:buChar char="-"/>
            </a:pPr>
            <a:r>
              <a:rPr lang="en-US" b="1" baseline="0" dirty="0"/>
              <a:t>Then there are things we know we don’t know.  For example, Row Hammer threshold for future DRAM generations.  It will be lower, but by how much.  Will </a:t>
            </a:r>
            <a:r>
              <a:rPr lang="en-US" b="1" baseline="0" dirty="0" err="1"/>
              <a:t>exsisting</a:t>
            </a:r>
            <a:r>
              <a:rPr lang="en-US" b="1" baseline="0" dirty="0"/>
              <a:t> solutions work?</a:t>
            </a:r>
          </a:p>
          <a:p>
            <a:pPr marL="171450" indent="-171450">
              <a:buFontTx/>
              <a:buChar char="-"/>
            </a:pPr>
            <a:endParaRPr lang="en-US" b="1" baseline="0" dirty="0"/>
          </a:p>
          <a:p>
            <a:pPr marL="171450" indent="-171450">
              <a:buFontTx/>
              <a:buChar char="-"/>
            </a:pPr>
            <a:r>
              <a:rPr lang="en-US" b="1" baseline="0" dirty="0"/>
              <a:t>Finally, there are things that we don’t know we don’t know.  New DRAM failure modes will arrive just like Row Hammer did.  New attacks may arrive that are more efficient and are beyond our imagination.  Will our solutions tolerate this?</a:t>
            </a:r>
          </a:p>
          <a:p>
            <a:pPr marL="171450" indent="-171450">
              <a:buFontTx/>
              <a:buChar char="-"/>
            </a:pPr>
            <a:endParaRPr lang="en-US" b="1" baseline="0" dirty="0"/>
          </a:p>
          <a:p>
            <a:pPr marL="171450" indent="-171450">
              <a:buFontTx/>
              <a:buChar char="-"/>
            </a:pPr>
            <a:r>
              <a:rPr lang="en-US" b="1" baseline="0" dirty="0"/>
              <a:t>Most likely solutions will break and integrity failures will happen.  Rather than designing a system hoping and praying that solutions work, better to have a system that knows when solution does not work.  At most this can be a denial-of-service, which is still better than hijacking of the system.</a:t>
            </a:r>
          </a:p>
          <a:p>
            <a:pPr marL="171450" indent="-171450">
              <a:buFontTx/>
              <a:buChar char="-"/>
            </a:pPr>
            <a:endParaRPr lang="en-US" b="1" baseline="0" dirty="0"/>
          </a:p>
          <a:p>
            <a:pPr marL="171450" indent="-171450">
              <a:buFontTx/>
              <a:buChar char="-"/>
            </a:pPr>
            <a:r>
              <a:rPr lang="en-US" b="1" baseline="0" dirty="0"/>
              <a:t>And, we can get strong detection within the space of the ECC code for almost free.  Thus, systems with ECC chips should provide integrity protection without requiring the user to sign up for the whole security package (Enclaves, Trusted Computing, Encryption etc.)</a:t>
            </a:r>
          </a:p>
          <a:p>
            <a:pPr marL="171450" indent="-171450">
              <a:buFontTx/>
              <a:buChar char="-"/>
            </a:pPr>
            <a:endParaRPr lang="en-US" b="1" baseline="0" dirty="0"/>
          </a:p>
          <a:p>
            <a:pPr marL="171450" indent="-171450">
              <a:buFontTx/>
              <a:buChar char="-"/>
            </a:pPr>
            <a:endParaRPr lang="en-US" b="1" baseline="0" dirty="0"/>
          </a:p>
          <a:p>
            <a:pPr marL="171450" indent="-171450">
              <a:buFontTx/>
              <a:buChar char="-"/>
            </a:pPr>
            <a:endParaRPr lang="en-US" b="1" baseline="0" dirty="0"/>
          </a:p>
          <a:p>
            <a:pPr marL="171450" indent="-171450">
              <a:buFontTx/>
              <a:buChar char="-"/>
            </a:pPr>
            <a:endParaRPr lang="en-US" b="1" baseline="0" dirty="0"/>
          </a:p>
        </p:txBody>
      </p:sp>
      <p:sp>
        <p:nvSpPr>
          <p:cNvPr id="4" name="Slide Number Placeholder 3"/>
          <p:cNvSpPr>
            <a:spLocks noGrp="1"/>
          </p:cNvSpPr>
          <p:nvPr>
            <p:ph type="sldNum" sz="quarter" idx="10"/>
          </p:nvPr>
        </p:nvSpPr>
        <p:spPr/>
        <p:txBody>
          <a:bodyPr/>
          <a:lstStyle/>
          <a:p>
            <a:fld id="{59792E39-323C-C146-941C-E995CEA70A5B}" type="slidenum">
              <a:rPr lang="en-US" smtClean="0"/>
              <a:t>10</a:t>
            </a:fld>
            <a:endParaRPr lang="en-US"/>
          </a:p>
        </p:txBody>
      </p:sp>
    </p:spTree>
    <p:extLst>
      <p:ext uri="{BB962C8B-B14F-4D97-AF65-F5344CB8AC3E}">
        <p14:creationId xmlns:p14="http://schemas.microsoft.com/office/powerpoint/2010/main" val="3951944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baseline="0" dirty="0"/>
              <a:t>a bit about Risk Management.  When we are trying to protect a computer system, we can classify the threats into three buckets.</a:t>
            </a:r>
          </a:p>
          <a:p>
            <a:pPr marL="171450" indent="-171450">
              <a:buFontTx/>
              <a:buChar char="-"/>
            </a:pPr>
            <a:endParaRPr lang="en-US" b="0" baseline="0" dirty="0"/>
          </a:p>
          <a:p>
            <a:pPr marL="171450" indent="-171450">
              <a:buFontTx/>
              <a:buChar char="-"/>
            </a:pPr>
            <a:r>
              <a:rPr lang="en-US" b="0" baseline="0" dirty="0"/>
              <a:t>Things we know – from memory point of view, these would be soft errors, single bit failures, chip failures.  We know the historical rates for these, and protect against these very well.</a:t>
            </a:r>
          </a:p>
          <a:p>
            <a:pPr marL="171450" indent="-171450">
              <a:buFontTx/>
              <a:buChar char="-"/>
            </a:pPr>
            <a:endParaRPr lang="en-US" b="0" baseline="0" dirty="0"/>
          </a:p>
          <a:p>
            <a:pPr marL="171450" indent="-171450">
              <a:buFontTx/>
              <a:buChar char="-"/>
            </a:pPr>
            <a:r>
              <a:rPr lang="en-US" b="0" baseline="0" dirty="0"/>
              <a:t>Then there are things we know we don’t know – like new failure modes, higher FIT rate for new technology.  We try to make educated guesses and build solutions.</a:t>
            </a:r>
          </a:p>
          <a:p>
            <a:pPr marL="171450" indent="-171450">
              <a:buFontTx/>
              <a:buChar char="-"/>
            </a:pPr>
            <a:endParaRPr lang="en-US" b="0" baseline="0" dirty="0"/>
          </a:p>
          <a:p>
            <a:pPr marL="171450" indent="-171450">
              <a:buFontTx/>
              <a:buChar char="-"/>
            </a:pPr>
            <a:r>
              <a:rPr lang="en-US" b="0" baseline="0" dirty="0"/>
              <a:t>Finally, there are things we don’t know we don’t know – like new forms of attacks that are beyond our current imagination.  This is what causes the most headaches and vulnerabilities.   </a:t>
            </a:r>
          </a:p>
          <a:p>
            <a:pPr marL="171450" indent="-171450">
              <a:buFontTx/>
              <a:buChar char="-"/>
            </a:pPr>
            <a:endParaRPr lang="en-US" b="0" baseline="0" dirty="0"/>
          </a:p>
          <a:p>
            <a:pPr marL="171450" indent="-171450">
              <a:buFontTx/>
              <a:buChar char="-"/>
            </a:pPr>
            <a:r>
              <a:rPr lang="en-US" b="0" baseline="0" dirty="0"/>
              <a:t>While designing future solutions, it is important to that we should be thinking about the second and the third bucket. And, I will be talking about such an approach.</a:t>
            </a:r>
          </a:p>
        </p:txBody>
      </p:sp>
      <p:sp>
        <p:nvSpPr>
          <p:cNvPr id="4" name="Slide Number Placeholder 3"/>
          <p:cNvSpPr>
            <a:spLocks noGrp="1"/>
          </p:cNvSpPr>
          <p:nvPr>
            <p:ph type="sldNum" sz="quarter" idx="10"/>
          </p:nvPr>
        </p:nvSpPr>
        <p:spPr/>
        <p:txBody>
          <a:bodyPr/>
          <a:lstStyle/>
          <a:p>
            <a:fld id="{59792E39-323C-C146-941C-E995CEA70A5B}" type="slidenum">
              <a:rPr lang="en-US" smtClean="0"/>
              <a:t>1</a:t>
            </a:fld>
            <a:endParaRPr lang="en-US"/>
          </a:p>
        </p:txBody>
      </p:sp>
    </p:spTree>
    <p:extLst>
      <p:ext uri="{BB962C8B-B14F-4D97-AF65-F5344CB8AC3E}">
        <p14:creationId xmlns:p14="http://schemas.microsoft.com/office/powerpoint/2010/main" val="11981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Lets talk about Row Hammer.  Technology scaling brings cells closer and increases leakage.  </a:t>
            </a:r>
          </a:p>
          <a:p>
            <a:endParaRPr lang="en-US" baseline="0" dirty="0"/>
          </a:p>
          <a:p>
            <a:r>
              <a:rPr lang="en-US" baseline="0" dirty="0"/>
              <a:t>When a row is accessed, it causes a small amount of charge leakage from cells of neighboring rows.  You access the rows enough, then a victim row can have bit flips.   For example accessing the “yellow aggressor rows” In succession a large number of times can cause flip in the “purpose victim row”</a:t>
            </a:r>
          </a:p>
          <a:p>
            <a:endParaRPr lang="en-US" baseline="0" dirty="0"/>
          </a:p>
          <a:p>
            <a:r>
              <a:rPr lang="en-US" baseline="0" dirty="0"/>
              <a:t>Row-Hammer was first demonstrated in 2014 and has continued to be a reliability and security threat for the past 7 years.   </a:t>
            </a:r>
          </a:p>
        </p:txBody>
      </p:sp>
      <p:sp>
        <p:nvSpPr>
          <p:cNvPr id="4" name="Slide Number Placeholder 3"/>
          <p:cNvSpPr>
            <a:spLocks noGrp="1"/>
          </p:cNvSpPr>
          <p:nvPr>
            <p:ph type="sldNum" sz="quarter" idx="10"/>
          </p:nvPr>
        </p:nvSpPr>
        <p:spPr/>
        <p:txBody>
          <a:bodyPr/>
          <a:lstStyle/>
          <a:p>
            <a:fld id="{59792E39-323C-C146-941C-E995CEA70A5B}" type="slidenum">
              <a:rPr lang="en-US" smtClean="0"/>
              <a:t>2</a:t>
            </a:fld>
            <a:endParaRPr lang="en-US"/>
          </a:p>
        </p:txBody>
      </p:sp>
    </p:spTree>
    <p:extLst>
      <p:ext uri="{BB962C8B-B14F-4D97-AF65-F5344CB8AC3E}">
        <p14:creationId xmlns:p14="http://schemas.microsoft.com/office/powerpoint/2010/main" val="707228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There have been several solutions that try to mitigate Row Hammer.  For example, </a:t>
            </a:r>
          </a:p>
        </p:txBody>
      </p:sp>
      <p:sp>
        <p:nvSpPr>
          <p:cNvPr id="4" name="Slide Number Placeholder 3"/>
          <p:cNvSpPr>
            <a:spLocks noGrp="1"/>
          </p:cNvSpPr>
          <p:nvPr>
            <p:ph type="sldNum" sz="quarter" idx="10"/>
          </p:nvPr>
        </p:nvSpPr>
        <p:spPr/>
        <p:txBody>
          <a:bodyPr/>
          <a:lstStyle/>
          <a:p>
            <a:fld id="{59792E39-323C-C146-941C-E995CEA70A5B}" type="slidenum">
              <a:rPr lang="en-US" smtClean="0"/>
              <a:t>3</a:t>
            </a:fld>
            <a:endParaRPr lang="en-US"/>
          </a:p>
        </p:txBody>
      </p:sp>
    </p:spTree>
    <p:extLst>
      <p:ext uri="{BB962C8B-B14F-4D97-AF65-F5344CB8AC3E}">
        <p14:creationId xmlns:p14="http://schemas.microsoft.com/office/powerpoint/2010/main" val="537305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Row Hammer is not just a </a:t>
            </a:r>
            <a:r>
              <a:rPr lang="en-US" baseline="0" dirty="0" err="1"/>
              <a:t>realibility</a:t>
            </a:r>
            <a:r>
              <a:rPr lang="en-US" baseline="0" dirty="0"/>
              <a:t> problem, it is a serious security threat, where it can cause takeover of the system and leakage of sensitive data.</a:t>
            </a:r>
          </a:p>
          <a:p>
            <a:endParaRPr lang="en-US" baseline="0" dirty="0"/>
          </a:p>
          <a:p>
            <a:r>
              <a:rPr lang="en-US" baseline="0" dirty="0"/>
              <a:t>There is a lot of ongoing work on trying to mitigate RH, and we encourage research in this important area</a:t>
            </a:r>
          </a:p>
          <a:p>
            <a:endParaRPr lang="en-US" baseline="0" dirty="0"/>
          </a:p>
          <a:p>
            <a:r>
              <a:rPr lang="en-US" baseline="0" dirty="0"/>
              <a:t>There are two ways to think about RH hammer solutions: The solution can provide guaranteed solution that works across different systems and attacks.  If that is the case, we don’t have to worry about Row Hammer anymore.</a:t>
            </a:r>
          </a:p>
          <a:p>
            <a:endParaRPr lang="en-US" baseline="0" dirty="0"/>
          </a:p>
          <a:p>
            <a:r>
              <a:rPr lang="en-US" baseline="0" dirty="0"/>
              <a:t>However, if seven years have thought us anything, it is that solutions have weaknesses.  And it is not a question of “if the solution can be broken” but ”when”.   It would be wise to assume that even with mitigations future systems could be susceptible to RH.  When that happens we want to know that RH has occurred, so that we can prevent bad things from happening, like hijacking of the system.  Ideally, we want integrity protection, but without paying for it. </a:t>
            </a:r>
          </a:p>
        </p:txBody>
      </p:sp>
      <p:sp>
        <p:nvSpPr>
          <p:cNvPr id="4" name="Slide Number Placeholder 3"/>
          <p:cNvSpPr>
            <a:spLocks noGrp="1"/>
          </p:cNvSpPr>
          <p:nvPr>
            <p:ph type="sldNum" sz="quarter" idx="10"/>
          </p:nvPr>
        </p:nvSpPr>
        <p:spPr/>
        <p:txBody>
          <a:bodyPr/>
          <a:lstStyle/>
          <a:p>
            <a:fld id="{59792E39-323C-C146-941C-E995CEA70A5B}" type="slidenum">
              <a:rPr lang="en-US" smtClean="0"/>
              <a:t>4</a:t>
            </a:fld>
            <a:endParaRPr lang="en-US"/>
          </a:p>
        </p:txBody>
      </p:sp>
    </p:spTree>
    <p:extLst>
      <p:ext uri="{BB962C8B-B14F-4D97-AF65-F5344CB8AC3E}">
        <p14:creationId xmlns:p14="http://schemas.microsoft.com/office/powerpoint/2010/main" val="3568502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Server memories employ error correcting modules where they contain an extra chip to store the ECC code.   ECC serves the purpose of error detection and correction.  </a:t>
            </a:r>
          </a:p>
          <a:p>
            <a:endParaRPr lang="en-US" baseline="0" dirty="0"/>
          </a:p>
          <a:p>
            <a:r>
              <a:rPr lang="en-US" baseline="0" dirty="0"/>
              <a:t>The two commonly used error correction codes in DRAM are the SECDED code which can correct single error and detect an error of two bits.  Chipkill that can correct the failure of one chip and detect failure in up-to two chips.  In conventional codes, the detection capability is really a byproduct of the correction capability – we design the ECC code primarily for correction.</a:t>
            </a:r>
          </a:p>
          <a:p>
            <a:endParaRPr lang="en-US" baseline="0" dirty="0"/>
          </a:p>
          <a:p>
            <a:r>
              <a:rPr lang="en-US" baseline="0" dirty="0"/>
              <a:t>Can we leverage ECC bits to provide strong detection while retaining the correction capability?</a:t>
            </a:r>
          </a:p>
        </p:txBody>
      </p:sp>
      <p:sp>
        <p:nvSpPr>
          <p:cNvPr id="4" name="Slide Number Placeholder 3"/>
          <p:cNvSpPr>
            <a:spLocks noGrp="1"/>
          </p:cNvSpPr>
          <p:nvPr>
            <p:ph type="sldNum" sz="quarter" idx="10"/>
          </p:nvPr>
        </p:nvSpPr>
        <p:spPr/>
        <p:txBody>
          <a:bodyPr/>
          <a:lstStyle/>
          <a:p>
            <a:fld id="{59792E39-323C-C146-941C-E995CEA70A5B}" type="slidenum">
              <a:rPr lang="en-US" smtClean="0"/>
              <a:t>5</a:t>
            </a:fld>
            <a:endParaRPr lang="en-US"/>
          </a:p>
        </p:txBody>
      </p:sp>
    </p:spTree>
    <p:extLst>
      <p:ext uri="{BB962C8B-B14F-4D97-AF65-F5344CB8AC3E}">
        <p14:creationId xmlns:p14="http://schemas.microsoft.com/office/powerpoint/2010/main" val="1939312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Conventional SECDED code is designed at an 8-byte granularity.  For each bus transfer we get 64-bits of data, 8-bits of ECC, where 7 bits are required for SEC, and 1 bit for the double error detection.</a:t>
            </a:r>
          </a:p>
          <a:p>
            <a:endParaRPr lang="en-US" baseline="0" dirty="0"/>
          </a:p>
          <a:p>
            <a:r>
              <a:rPr lang="en-US" baseline="0" dirty="0"/>
              <a:t>However, we don’t interact with memory at a 8byte granularity anymore.  We interact at 64-byte granularity, so why have the ECC code at 8-byte.</a:t>
            </a:r>
          </a:p>
          <a:p>
            <a:endParaRPr lang="en-US" baseline="0" dirty="0"/>
          </a:p>
          <a:p>
            <a:r>
              <a:rPr lang="en-US" baseline="0" dirty="0"/>
              <a:t>Our proposed IPEM design operates the code at 64-bytes.  We get 64-bits of information from the ECC chip, we need only 10-bits for single error correction of 64-byte line, and we can use 54-bits for storing the MAC for integrity check.</a:t>
            </a:r>
          </a:p>
          <a:p>
            <a:endParaRPr lang="en-US" baseline="0" dirty="0"/>
          </a:p>
          <a:p>
            <a:r>
              <a:rPr lang="en-US" baseline="0" dirty="0"/>
              <a:t>In practice, the chance of two single bit error striking two independent words of a 64-byte line is negligibly small, so increasing the correction granularity provides similar reliability.  But more importantly, with MAC we would know when a Row Hammer occurs, all within the same space as conventional SECDED.</a:t>
            </a:r>
          </a:p>
          <a:p>
            <a:endParaRPr lang="en-US" baseline="0" dirty="0"/>
          </a:p>
        </p:txBody>
      </p:sp>
      <p:sp>
        <p:nvSpPr>
          <p:cNvPr id="4" name="Slide Number Placeholder 3"/>
          <p:cNvSpPr>
            <a:spLocks noGrp="1"/>
          </p:cNvSpPr>
          <p:nvPr>
            <p:ph type="sldNum" sz="quarter" idx="10"/>
          </p:nvPr>
        </p:nvSpPr>
        <p:spPr/>
        <p:txBody>
          <a:bodyPr/>
          <a:lstStyle/>
          <a:p>
            <a:fld id="{59792E39-323C-C146-941C-E995CEA70A5B}" type="slidenum">
              <a:rPr lang="en-US" smtClean="0"/>
              <a:t>6</a:t>
            </a:fld>
            <a:endParaRPr lang="en-US"/>
          </a:p>
        </p:txBody>
      </p:sp>
    </p:spTree>
    <p:extLst>
      <p:ext uri="{BB962C8B-B14F-4D97-AF65-F5344CB8AC3E}">
        <p14:creationId xmlns:p14="http://schemas.microsoft.com/office/powerpoint/2010/main" val="1669450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Server memories can also employ a stronger form of correction called Chipkill, that can tolerate the failure of an entire chip.</a:t>
            </a:r>
          </a:p>
          <a:p>
            <a:endParaRPr lang="en-US" baseline="0" dirty="0"/>
          </a:p>
          <a:p>
            <a:r>
              <a:rPr lang="en-US" baseline="0" dirty="0"/>
              <a:t>Chipkill uses symbol based code. The DIMM contains 18-chips each 4-bit wide.  On a bus transfer, we get 72-bits, 18 symbols of 4-bit each.  We can correct one faulty symbol and detect two faulty symbols.  Thus, just like SECDED Chipkill also operates at the granularity of the bus width, even though we interact with memory at the granularity of 64-bytes.</a:t>
            </a:r>
          </a:p>
          <a:p>
            <a:endParaRPr lang="en-US" baseline="0" dirty="0"/>
          </a:p>
          <a:p>
            <a:r>
              <a:rPr lang="en-US" baseline="0" dirty="0"/>
              <a:t>Chipkill can fail when there are </a:t>
            </a:r>
            <a:r>
              <a:rPr lang="en-US" baseline="0" dirty="0" err="1"/>
              <a:t>errros</a:t>
            </a:r>
            <a:r>
              <a:rPr lang="en-US" baseline="0" dirty="0"/>
              <a:t> in 3 or more chips.  Thus, even with Chipkill, flipping enough bits using RH can escape detection.</a:t>
            </a:r>
          </a:p>
          <a:p>
            <a:endParaRPr lang="en-US" baseline="0" dirty="0"/>
          </a:p>
        </p:txBody>
      </p:sp>
      <p:sp>
        <p:nvSpPr>
          <p:cNvPr id="4" name="Slide Number Placeholder 3"/>
          <p:cNvSpPr>
            <a:spLocks noGrp="1"/>
          </p:cNvSpPr>
          <p:nvPr>
            <p:ph type="sldNum" sz="quarter" idx="10"/>
          </p:nvPr>
        </p:nvSpPr>
        <p:spPr/>
        <p:txBody>
          <a:bodyPr/>
          <a:lstStyle/>
          <a:p>
            <a:fld id="{59792E39-323C-C146-941C-E995CEA70A5B}" type="slidenum">
              <a:rPr lang="en-US" smtClean="0"/>
              <a:t>7</a:t>
            </a:fld>
            <a:endParaRPr lang="en-US"/>
          </a:p>
        </p:txBody>
      </p:sp>
    </p:spTree>
    <p:extLst>
      <p:ext uri="{BB962C8B-B14F-4D97-AF65-F5344CB8AC3E}">
        <p14:creationId xmlns:p14="http://schemas.microsoft.com/office/powerpoint/2010/main" val="4015717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 propose a Chipkill like design that can tolerate the failure of a single chip and still provide integrity protection against arbitrary failures.  </a:t>
            </a:r>
          </a:p>
          <a:p>
            <a:endParaRPr lang="en-US" baseline="0" dirty="0"/>
          </a:p>
          <a:p>
            <a:r>
              <a:rPr lang="en-US" baseline="0" dirty="0"/>
              <a:t>Similar to Chipkill, we assume the DIMM has 18-chips.  We use 16-chips to store data, 1 chip to store a 32-bit MAC over the data chips, and 1 chip to store the chip-wise parity across all the other 17-chips.</a:t>
            </a:r>
          </a:p>
          <a:p>
            <a:endParaRPr lang="en-US" baseline="0" dirty="0"/>
          </a:p>
          <a:p>
            <a:r>
              <a:rPr lang="en-US" baseline="0" dirty="0"/>
              <a:t>On an access, across 8-transfers, we get 64-bytes of data, 32-bit MAC, and 32-bit parity.   </a:t>
            </a:r>
          </a:p>
          <a:p>
            <a:endParaRPr lang="en-US" baseline="0" dirty="0"/>
          </a:p>
          <a:p>
            <a:r>
              <a:rPr lang="en-US" baseline="0" dirty="0"/>
              <a:t>IPCM can provide strong detection while retaining single-chip correction</a:t>
            </a:r>
          </a:p>
        </p:txBody>
      </p:sp>
      <p:sp>
        <p:nvSpPr>
          <p:cNvPr id="4" name="Slide Number Placeholder 3"/>
          <p:cNvSpPr>
            <a:spLocks noGrp="1"/>
          </p:cNvSpPr>
          <p:nvPr>
            <p:ph type="sldNum" sz="quarter" idx="10"/>
          </p:nvPr>
        </p:nvSpPr>
        <p:spPr/>
        <p:txBody>
          <a:bodyPr/>
          <a:lstStyle/>
          <a:p>
            <a:fld id="{59792E39-323C-C146-941C-E995CEA70A5B}" type="slidenum">
              <a:rPr lang="en-US" smtClean="0"/>
              <a:t>8</a:t>
            </a:fld>
            <a:endParaRPr lang="en-US"/>
          </a:p>
        </p:txBody>
      </p:sp>
    </p:spTree>
    <p:extLst>
      <p:ext uri="{BB962C8B-B14F-4D97-AF65-F5344CB8AC3E}">
        <p14:creationId xmlns:p14="http://schemas.microsoft.com/office/powerpoint/2010/main" val="3872728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2662177"/>
          </a:xfrm>
          <a:prstGeom prst="rect">
            <a:avLst/>
          </a:prstGeom>
          <a:solidFill>
            <a:srgbClr val="355BB5"/>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428263"/>
            <a:ext cx="9144000" cy="1817226"/>
          </a:xfrm>
          <a:ln>
            <a:noFill/>
          </a:ln>
        </p:spPr>
        <p:txBody>
          <a:bodyPr anchor="b"/>
          <a:lstStyle>
            <a:lvl1pPr algn="ctr">
              <a:defRPr sz="6000" b="1" i="0">
                <a:solidFill>
                  <a:schemeClr val="bg1"/>
                </a:solidFill>
                <a:latin typeface="Helvetica" charset="0"/>
                <a:ea typeface="Helvetica" charset="0"/>
                <a:cs typeface="Helvetica" charset="0"/>
              </a:defRPr>
            </a:lvl1pPr>
          </a:lstStyle>
          <a:p>
            <a:r>
              <a:rPr lang="en-US" dirty="0"/>
              <a:t>Click to edit Master title style</a:t>
            </a:r>
          </a:p>
        </p:txBody>
      </p:sp>
      <p:sp>
        <p:nvSpPr>
          <p:cNvPr id="3" name="Subtitle 2"/>
          <p:cNvSpPr>
            <a:spLocks noGrp="1"/>
          </p:cNvSpPr>
          <p:nvPr>
            <p:ph type="subTitle" idx="1"/>
          </p:nvPr>
        </p:nvSpPr>
        <p:spPr>
          <a:xfrm>
            <a:off x="1524000" y="3289522"/>
            <a:ext cx="9144000" cy="1655762"/>
          </a:xfrm>
        </p:spPr>
        <p:txBody>
          <a:bodyPr/>
          <a:lstStyle>
            <a:lvl1pPr marL="0" indent="0" algn="ctr">
              <a:buNone/>
              <a:defRPr sz="2400">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D7065C7-4A24-D642-9F9E-1F3494B16E89}" type="slidenum">
              <a:rPr lang="en-US" smtClean="0"/>
              <a:pPr/>
              <a:t>‹#›</a:t>
            </a:fld>
            <a:endParaRPr lang="en-US"/>
          </a:p>
        </p:txBody>
      </p:sp>
    </p:spTree>
    <p:extLst>
      <p:ext uri="{BB962C8B-B14F-4D97-AF65-F5344CB8AC3E}">
        <p14:creationId xmlns:p14="http://schemas.microsoft.com/office/powerpoint/2010/main" val="126570423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65C7-4A24-D642-9F9E-1F3494B16E89}" type="slidenum">
              <a:rPr lang="en-US" smtClean="0"/>
              <a:t>‹#›</a:t>
            </a:fld>
            <a:endParaRPr lang="en-US"/>
          </a:p>
        </p:txBody>
      </p:sp>
    </p:spTree>
    <p:extLst>
      <p:ext uri="{BB962C8B-B14F-4D97-AF65-F5344CB8AC3E}">
        <p14:creationId xmlns:p14="http://schemas.microsoft.com/office/powerpoint/2010/main" val="1800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65C7-4A24-D642-9F9E-1F3494B16E89}" type="slidenum">
              <a:rPr lang="en-US" smtClean="0"/>
              <a:t>‹#›</a:t>
            </a:fld>
            <a:endParaRPr lang="en-US"/>
          </a:p>
        </p:txBody>
      </p:sp>
    </p:spTree>
    <p:extLst>
      <p:ext uri="{BB962C8B-B14F-4D97-AF65-F5344CB8AC3E}">
        <p14:creationId xmlns:p14="http://schemas.microsoft.com/office/powerpoint/2010/main" val="189413842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11574"/>
            <a:ext cx="12192000" cy="1069081"/>
          </a:xfrm>
          <a:prstGeom prst="rect">
            <a:avLst/>
          </a:prstGeom>
          <a:solidFill>
            <a:srgbClr val="AFCCE9"/>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8200" y="207814"/>
            <a:ext cx="10515600" cy="711321"/>
          </a:xfrm>
          <a:ln>
            <a:noFill/>
          </a:ln>
        </p:spPr>
        <p:txBody>
          <a:bodyPr>
            <a:normAutofit/>
          </a:bodyPr>
          <a:lstStyle>
            <a:lvl1pPr>
              <a:defRPr sz="4400" b="1" i="0">
                <a:latin typeface="Helvetica" charset="0"/>
                <a:ea typeface="Helvetica" charset="0"/>
                <a:cs typeface="Helvetica" charset="0"/>
              </a:defRPr>
            </a:lvl1pPr>
          </a:lstStyle>
          <a:p>
            <a:r>
              <a:rPr lang="en-US" dirty="0"/>
              <a:t>Click To Edit Master Title Style</a:t>
            </a:r>
          </a:p>
        </p:txBody>
      </p:sp>
      <p:sp>
        <p:nvSpPr>
          <p:cNvPr id="3" name="Content Placeholder 2"/>
          <p:cNvSpPr>
            <a:spLocks noGrp="1"/>
          </p:cNvSpPr>
          <p:nvPr>
            <p:ph idx="1"/>
          </p:nvPr>
        </p:nvSpPr>
        <p:spPr>
          <a:xfrm>
            <a:off x="838200" y="1499444"/>
            <a:ext cx="10515600" cy="4677519"/>
          </a:xfrm>
        </p:spPr>
        <p:txBody>
          <a:bodyPr>
            <a:normAutofit/>
          </a:bodyPr>
          <a:lstStyle>
            <a:lvl1pPr>
              <a:defRPr sz="3600">
                <a:latin typeface="Helvetica" charset="0"/>
                <a:ea typeface="Helvetica" charset="0"/>
                <a:cs typeface="Helvetica" charset="0"/>
              </a:defRPr>
            </a:lvl1pPr>
            <a:lvl2pPr>
              <a:defRPr sz="3200">
                <a:latin typeface="Helvetica" charset="0"/>
                <a:ea typeface="Helvetica" charset="0"/>
                <a:cs typeface="Helvetica" charset="0"/>
              </a:defRPr>
            </a:lvl2pPr>
            <a:lvl3pPr>
              <a:defRPr sz="2800">
                <a:latin typeface="Helvetica" charset="0"/>
                <a:ea typeface="Helvetica" charset="0"/>
                <a:cs typeface="Helvetica" charset="0"/>
              </a:defRPr>
            </a:lvl3pPr>
            <a:lvl4pPr>
              <a:defRPr sz="2400">
                <a:latin typeface="Helvetica" charset="0"/>
                <a:ea typeface="Helvetica" charset="0"/>
                <a:cs typeface="Helvetica" charset="0"/>
              </a:defRPr>
            </a:lvl4pPr>
            <a:lvl5pPr>
              <a:defRPr sz="2400">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D7065C7-4A24-D642-9F9E-1F3494B16E89}" type="slidenum">
              <a:rPr lang="en-US" smtClean="0"/>
              <a:pPr/>
              <a:t>‹#›</a:t>
            </a:fld>
            <a:endParaRPr lang="en-US"/>
          </a:p>
        </p:txBody>
      </p:sp>
    </p:spTree>
    <p:extLst>
      <p:ext uri="{BB962C8B-B14F-4D97-AF65-F5344CB8AC3E}">
        <p14:creationId xmlns:p14="http://schemas.microsoft.com/office/powerpoint/2010/main" val="186553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65C7-4A24-D642-9F9E-1F3494B16E89}" type="slidenum">
              <a:rPr lang="en-US" smtClean="0"/>
              <a:t>‹#›</a:t>
            </a:fld>
            <a:endParaRPr lang="en-US"/>
          </a:p>
        </p:txBody>
      </p:sp>
    </p:spTree>
    <p:extLst>
      <p:ext uri="{BB962C8B-B14F-4D97-AF65-F5344CB8AC3E}">
        <p14:creationId xmlns:p14="http://schemas.microsoft.com/office/powerpoint/2010/main" val="82420532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65C7-4A24-D642-9F9E-1F3494B16E89}" type="slidenum">
              <a:rPr lang="en-US" smtClean="0"/>
              <a:t>‹#›</a:t>
            </a:fld>
            <a:endParaRPr lang="en-US"/>
          </a:p>
        </p:txBody>
      </p:sp>
    </p:spTree>
    <p:extLst>
      <p:ext uri="{BB962C8B-B14F-4D97-AF65-F5344CB8AC3E}">
        <p14:creationId xmlns:p14="http://schemas.microsoft.com/office/powerpoint/2010/main" val="11493068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65C7-4A24-D642-9F9E-1F3494B16E89}" type="slidenum">
              <a:rPr lang="en-US" smtClean="0"/>
              <a:t>‹#›</a:t>
            </a:fld>
            <a:endParaRPr lang="en-US"/>
          </a:p>
        </p:txBody>
      </p:sp>
    </p:spTree>
    <p:extLst>
      <p:ext uri="{BB962C8B-B14F-4D97-AF65-F5344CB8AC3E}">
        <p14:creationId xmlns:p14="http://schemas.microsoft.com/office/powerpoint/2010/main" val="19330967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65C7-4A24-D642-9F9E-1F3494B16E89}" type="slidenum">
              <a:rPr lang="en-US" smtClean="0"/>
              <a:t>‹#›</a:t>
            </a:fld>
            <a:endParaRPr lang="en-US"/>
          </a:p>
        </p:txBody>
      </p:sp>
    </p:spTree>
    <p:extLst>
      <p:ext uri="{BB962C8B-B14F-4D97-AF65-F5344CB8AC3E}">
        <p14:creationId xmlns:p14="http://schemas.microsoft.com/office/powerpoint/2010/main" val="277166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65C7-4A24-D642-9F9E-1F3494B16E89}" type="slidenum">
              <a:rPr lang="en-US" smtClean="0"/>
              <a:t>‹#›</a:t>
            </a:fld>
            <a:endParaRPr lang="en-US"/>
          </a:p>
        </p:txBody>
      </p:sp>
    </p:spTree>
    <p:extLst>
      <p:ext uri="{BB962C8B-B14F-4D97-AF65-F5344CB8AC3E}">
        <p14:creationId xmlns:p14="http://schemas.microsoft.com/office/powerpoint/2010/main" val="44809150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65C7-4A24-D642-9F9E-1F3494B16E89}" type="slidenum">
              <a:rPr lang="en-US" smtClean="0"/>
              <a:t>‹#›</a:t>
            </a:fld>
            <a:endParaRPr lang="en-US"/>
          </a:p>
        </p:txBody>
      </p:sp>
    </p:spTree>
    <p:extLst>
      <p:ext uri="{BB962C8B-B14F-4D97-AF65-F5344CB8AC3E}">
        <p14:creationId xmlns:p14="http://schemas.microsoft.com/office/powerpoint/2010/main" val="199625815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7065C7-4A24-D642-9F9E-1F3494B16E89}" type="slidenum">
              <a:rPr lang="en-US" smtClean="0"/>
              <a:t>‹#›</a:t>
            </a:fld>
            <a:endParaRPr lang="en-US"/>
          </a:p>
        </p:txBody>
      </p:sp>
    </p:spTree>
    <p:extLst>
      <p:ext uri="{BB962C8B-B14F-4D97-AF65-F5344CB8AC3E}">
        <p14:creationId xmlns:p14="http://schemas.microsoft.com/office/powerpoint/2010/main" val="973760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65C7-4A24-D642-9F9E-1F3494B16E89}" type="slidenum">
              <a:rPr lang="en-US" smtClean="0"/>
              <a:t>‹#›</a:t>
            </a:fld>
            <a:endParaRPr lang="en-US"/>
          </a:p>
        </p:txBody>
      </p:sp>
    </p:spTree>
    <p:extLst>
      <p:ext uri="{BB962C8B-B14F-4D97-AF65-F5344CB8AC3E}">
        <p14:creationId xmlns:p14="http://schemas.microsoft.com/office/powerpoint/2010/main" val="925280823"/>
      </p:ext>
    </p:extLst>
  </p:cSld>
  <p:clrMap bg1="lt1" tx1="dk1" bg2="lt2" tx2="dk2" accent1="accent1" accent2="accent2" accent3="accent3" accent4="accent4" accent5="accent5" accent6="accent6" hlink="hlink" folHlink="folHlink"/>
  <p:sldLayoutIdLst>
    <p:sldLayoutId id="2147484307" r:id="rId1"/>
    <p:sldLayoutId id="2147484308" r:id="rId2"/>
    <p:sldLayoutId id="2147484309" r:id="rId3"/>
    <p:sldLayoutId id="2147484310" r:id="rId4"/>
    <p:sldLayoutId id="2147484311" r:id="rId5"/>
    <p:sldLayoutId id="2147484312" r:id="rId6"/>
    <p:sldLayoutId id="2147484313" r:id="rId7"/>
    <p:sldLayoutId id="2147484314" r:id="rId8"/>
    <p:sldLayoutId id="2147484315" r:id="rId9"/>
    <p:sldLayoutId id="2147484316" r:id="rId10"/>
    <p:sldLayoutId id="214748431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708" y="305923"/>
            <a:ext cx="12838669" cy="1548818"/>
          </a:xfrm>
        </p:spPr>
        <p:txBody>
          <a:bodyPr>
            <a:noAutofit/>
          </a:bodyPr>
          <a:lstStyle/>
          <a:p>
            <a:pPr>
              <a:lnSpc>
                <a:spcPct val="125000"/>
              </a:lnSpc>
            </a:pPr>
            <a:r>
              <a:rPr lang="en-US" sz="4000" dirty="0">
                <a:latin typeface="Helvetica" charset="0"/>
                <a:ea typeface="Helvetica" charset="0"/>
                <a:cs typeface="Helvetica" charset="0"/>
              </a:rPr>
              <a:t>Rethinking ECC in the Era of Row-Hammer</a:t>
            </a:r>
          </a:p>
        </p:txBody>
      </p:sp>
      <p:sp>
        <p:nvSpPr>
          <p:cNvPr id="5" name="TextBox 4"/>
          <p:cNvSpPr txBox="1"/>
          <p:nvPr/>
        </p:nvSpPr>
        <p:spPr>
          <a:xfrm>
            <a:off x="3466069" y="3312119"/>
            <a:ext cx="5511113" cy="646331"/>
          </a:xfrm>
          <a:prstGeom prst="rect">
            <a:avLst/>
          </a:prstGeom>
          <a:noFill/>
        </p:spPr>
        <p:txBody>
          <a:bodyPr wrap="square" rtlCol="0">
            <a:spAutoFit/>
          </a:bodyPr>
          <a:lstStyle/>
          <a:p>
            <a:pPr algn="ctr"/>
            <a:r>
              <a:rPr lang="en-US" sz="3600" b="1" dirty="0">
                <a:solidFill>
                  <a:srgbClr val="C00000"/>
                </a:solidFill>
                <a:latin typeface="Helvetica" charset="0"/>
                <a:ea typeface="Helvetica" charset="0"/>
                <a:cs typeface="Helvetica" charset="0"/>
              </a:rPr>
              <a:t>Moinuddin Qureshi</a:t>
            </a:r>
            <a:endParaRPr lang="en-US" sz="3600" b="1" baseline="30000" dirty="0">
              <a:solidFill>
                <a:srgbClr val="C00000"/>
              </a:solidFill>
              <a:latin typeface="Helvetica" charset="0"/>
              <a:ea typeface="Helvetica" charset="0"/>
              <a:cs typeface="Helvetica" charset="0"/>
            </a:endParaRPr>
          </a:p>
        </p:txBody>
      </p:sp>
      <p:sp>
        <p:nvSpPr>
          <p:cNvPr id="6" name="TextBox 5"/>
          <p:cNvSpPr txBox="1"/>
          <p:nvPr/>
        </p:nvSpPr>
        <p:spPr>
          <a:xfrm>
            <a:off x="2746936" y="5766657"/>
            <a:ext cx="6949376" cy="520976"/>
          </a:xfrm>
          <a:prstGeom prst="rect">
            <a:avLst/>
          </a:prstGeom>
          <a:noFill/>
        </p:spPr>
        <p:txBody>
          <a:bodyPr wrap="square" rtlCol="0">
            <a:spAutoFit/>
          </a:bodyPr>
          <a:lstStyle/>
          <a:p>
            <a:pPr algn="ctr">
              <a:lnSpc>
                <a:spcPts val="3480"/>
              </a:lnSpc>
            </a:pPr>
            <a:r>
              <a:rPr lang="en-US" sz="2600" i="1" dirty="0">
                <a:latin typeface="Helvetica" charset="0"/>
                <a:ea typeface="Helvetica" charset="0"/>
                <a:cs typeface="Helvetica" charset="0"/>
              </a:rPr>
              <a:t>(Invited Paper at DRAM-Sec @ ISCA 2021)</a:t>
            </a:r>
          </a:p>
        </p:txBody>
      </p:sp>
      <p:pic>
        <p:nvPicPr>
          <p:cNvPr id="16" name="Picture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29820" y="4240899"/>
            <a:ext cx="2583609" cy="1090264"/>
          </a:xfrm>
          <a:prstGeom prst="rect">
            <a:avLst/>
          </a:prstGeom>
        </p:spPr>
      </p:pic>
    </p:spTree>
    <p:extLst>
      <p:ext uri="{BB962C8B-B14F-4D97-AF65-F5344CB8AC3E}">
        <p14:creationId xmlns:p14="http://schemas.microsoft.com/office/powerpoint/2010/main" val="837524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72" y="246251"/>
            <a:ext cx="11888071" cy="711321"/>
          </a:xfrm>
        </p:spPr>
        <p:txBody>
          <a:bodyPr>
            <a:noAutofit/>
          </a:bodyPr>
          <a:lstStyle/>
          <a:p>
            <a:r>
              <a:rPr lang="en-US" dirty="0"/>
              <a:t>IPCM Operation</a:t>
            </a:r>
          </a:p>
        </p:txBody>
      </p:sp>
      <p:sp>
        <p:nvSpPr>
          <p:cNvPr id="4" name="TextBox 3">
            <a:extLst>
              <a:ext uri="{FF2B5EF4-FFF2-40B4-BE49-F238E27FC236}">
                <a16:creationId xmlns:a16="http://schemas.microsoft.com/office/drawing/2014/main" id="{BEA9855C-8C34-504E-B928-2E1412E01C1A}"/>
              </a:ext>
            </a:extLst>
          </p:cNvPr>
          <p:cNvSpPr txBox="1"/>
          <p:nvPr/>
        </p:nvSpPr>
        <p:spPr>
          <a:xfrm>
            <a:off x="79110" y="5844411"/>
            <a:ext cx="11996928" cy="954107"/>
          </a:xfrm>
          <a:prstGeom prst="rect">
            <a:avLst/>
          </a:prstGeom>
          <a:solidFill>
            <a:srgbClr val="355BB5"/>
          </a:solidFill>
          <a:ln w="50800">
            <a:noFill/>
          </a:ln>
        </p:spPr>
        <p:txBody>
          <a:bodyPr wrap="square" lIns="0" rIns="0" rtlCol="0">
            <a:spAutoFit/>
          </a:bodyPr>
          <a:lstStyle>
            <a:defPPr>
              <a:defRPr lang="en-US"/>
            </a:defPPr>
            <a:lvl1pPr algn="ctr">
              <a:defRPr sz="2800" b="1">
                <a:solidFill>
                  <a:schemeClr val="bg1"/>
                </a:solidFill>
                <a:latin typeface="Helvetica" charset="0"/>
                <a:ea typeface="Helvetica" charset="0"/>
                <a:cs typeface="Helvetica" charset="0"/>
              </a:defRPr>
            </a:lvl1pPr>
          </a:lstStyle>
          <a:p>
            <a:r>
              <a:rPr lang="en-US" dirty="0"/>
              <a:t>IPCM uses iterative search to identify faulty chip (only on error)</a:t>
            </a:r>
          </a:p>
          <a:p>
            <a:r>
              <a:rPr lang="en-US" dirty="0"/>
              <a:t>Tracking ID of faulty chip can avoid the iterative correction</a:t>
            </a:r>
          </a:p>
        </p:txBody>
      </p:sp>
      <p:pic>
        <p:nvPicPr>
          <p:cNvPr id="5" name="Graphic 3">
            <a:extLst>
              <a:ext uri="{FF2B5EF4-FFF2-40B4-BE49-F238E27FC236}">
                <a16:creationId xmlns:a16="http://schemas.microsoft.com/office/drawing/2014/main" id="{356E00A6-2D6B-3843-882F-E4AF98F6BD96}"/>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 y="1503202"/>
            <a:ext cx="8671459" cy="1536760"/>
          </a:xfrm>
          <a:prstGeom prst="rect">
            <a:avLst/>
          </a:prstGeom>
        </p:spPr>
      </p:pic>
      <p:sp>
        <p:nvSpPr>
          <p:cNvPr id="6" name="Arrow: Down 18">
            <a:extLst>
              <a:ext uri="{FF2B5EF4-FFF2-40B4-BE49-F238E27FC236}">
                <a16:creationId xmlns:a16="http://schemas.microsoft.com/office/drawing/2014/main" id="{A8A0E03F-8D30-6F45-9613-ECBD0836137D}"/>
              </a:ext>
            </a:extLst>
          </p:cNvPr>
          <p:cNvSpPr/>
          <p:nvPr/>
        </p:nvSpPr>
        <p:spPr>
          <a:xfrm>
            <a:off x="4143014" y="4167704"/>
            <a:ext cx="484814" cy="818198"/>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a:cs typeface="Calibri"/>
            </a:endParaRPr>
          </a:p>
        </p:txBody>
      </p:sp>
      <p:pic>
        <p:nvPicPr>
          <p:cNvPr id="7" name="Graphic 3">
            <a:extLst>
              <a:ext uri="{FF2B5EF4-FFF2-40B4-BE49-F238E27FC236}">
                <a16:creationId xmlns:a16="http://schemas.microsoft.com/office/drawing/2014/main" id="{4FA4E9B7-A56F-0D48-AFAC-3B242A577D96}"/>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0" y="2656251"/>
            <a:ext cx="8671459" cy="1536760"/>
          </a:xfrm>
          <a:prstGeom prst="rect">
            <a:avLst/>
          </a:prstGeom>
        </p:spPr>
      </p:pic>
      <p:sp>
        <p:nvSpPr>
          <p:cNvPr id="8" name="TextBox 7">
            <a:extLst>
              <a:ext uri="{FF2B5EF4-FFF2-40B4-BE49-F238E27FC236}">
                <a16:creationId xmlns:a16="http://schemas.microsoft.com/office/drawing/2014/main" id="{A98BB335-B5DC-9449-BE10-B7BBD8682096}"/>
              </a:ext>
            </a:extLst>
          </p:cNvPr>
          <p:cNvSpPr txBox="1"/>
          <p:nvPr/>
        </p:nvSpPr>
        <p:spPr>
          <a:xfrm>
            <a:off x="1421069" y="1842203"/>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D8</a:t>
            </a:r>
          </a:p>
        </p:txBody>
      </p:sp>
      <p:sp>
        <p:nvSpPr>
          <p:cNvPr id="9" name="TextBox 8">
            <a:extLst>
              <a:ext uri="{FF2B5EF4-FFF2-40B4-BE49-F238E27FC236}">
                <a16:creationId xmlns:a16="http://schemas.microsoft.com/office/drawing/2014/main" id="{79A19960-FB61-614D-A5A2-63DBF68C8BF8}"/>
              </a:ext>
            </a:extLst>
          </p:cNvPr>
          <p:cNvSpPr txBox="1"/>
          <p:nvPr/>
        </p:nvSpPr>
        <p:spPr>
          <a:xfrm>
            <a:off x="2286701" y="1848299"/>
            <a:ext cx="486030" cy="461665"/>
          </a:xfrm>
          <a:prstGeom prst="rect">
            <a:avLst/>
          </a:prstGeom>
          <a:solidFill>
            <a:schemeClr val="bg1">
              <a:lumMod val="50000"/>
            </a:schemeClr>
          </a:solidFill>
        </p:spPr>
        <p:txBody>
          <a:bodyPr wrap="none" rtlCol="0">
            <a:spAutoFit/>
          </a:bodyPr>
          <a:lstStyle/>
          <a:p>
            <a:r>
              <a:rPr lang="en-US" sz="2400" b="1" dirty="0">
                <a:solidFill>
                  <a:schemeClr val="bg1"/>
                </a:solidFill>
              </a:rPr>
              <a:t>S0</a:t>
            </a:r>
          </a:p>
        </p:txBody>
      </p:sp>
      <p:sp>
        <p:nvSpPr>
          <p:cNvPr id="10" name="TextBox 9">
            <a:extLst>
              <a:ext uri="{FF2B5EF4-FFF2-40B4-BE49-F238E27FC236}">
                <a16:creationId xmlns:a16="http://schemas.microsoft.com/office/drawing/2014/main" id="{69DF52FA-6318-AA4C-BBB1-671AD7F66233}"/>
              </a:ext>
            </a:extLst>
          </p:cNvPr>
          <p:cNvSpPr txBox="1"/>
          <p:nvPr/>
        </p:nvSpPr>
        <p:spPr>
          <a:xfrm>
            <a:off x="3170621" y="1854395"/>
            <a:ext cx="486030" cy="461665"/>
          </a:xfrm>
          <a:prstGeom prst="rect">
            <a:avLst/>
          </a:prstGeom>
          <a:solidFill>
            <a:schemeClr val="bg1">
              <a:lumMod val="50000"/>
            </a:schemeClr>
          </a:solidFill>
        </p:spPr>
        <p:txBody>
          <a:bodyPr wrap="none" rtlCol="0">
            <a:spAutoFit/>
          </a:bodyPr>
          <a:lstStyle/>
          <a:p>
            <a:r>
              <a:rPr lang="en-US" sz="2400" b="1" dirty="0">
                <a:solidFill>
                  <a:schemeClr val="bg1"/>
                </a:solidFill>
              </a:rPr>
              <a:t>S0</a:t>
            </a:r>
          </a:p>
        </p:txBody>
      </p:sp>
      <p:sp>
        <p:nvSpPr>
          <p:cNvPr id="11" name="TextBox 10">
            <a:extLst>
              <a:ext uri="{FF2B5EF4-FFF2-40B4-BE49-F238E27FC236}">
                <a16:creationId xmlns:a16="http://schemas.microsoft.com/office/drawing/2014/main" id="{15588F0D-D057-2743-800C-0C4D4F86F950}"/>
              </a:ext>
            </a:extLst>
          </p:cNvPr>
          <p:cNvSpPr txBox="1"/>
          <p:nvPr/>
        </p:nvSpPr>
        <p:spPr>
          <a:xfrm>
            <a:off x="568554" y="1842203"/>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D7</a:t>
            </a:r>
          </a:p>
        </p:txBody>
      </p:sp>
      <p:sp>
        <p:nvSpPr>
          <p:cNvPr id="12" name="TextBox 11">
            <a:extLst>
              <a:ext uri="{FF2B5EF4-FFF2-40B4-BE49-F238E27FC236}">
                <a16:creationId xmlns:a16="http://schemas.microsoft.com/office/drawing/2014/main" id="{2F63D36F-C6F7-764B-97B0-454291E84734}"/>
              </a:ext>
            </a:extLst>
          </p:cNvPr>
          <p:cNvSpPr txBox="1"/>
          <p:nvPr/>
        </p:nvSpPr>
        <p:spPr>
          <a:xfrm>
            <a:off x="2332464" y="1848299"/>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D9</a:t>
            </a:r>
          </a:p>
        </p:txBody>
      </p:sp>
      <p:sp>
        <p:nvSpPr>
          <p:cNvPr id="13" name="TextBox 12">
            <a:extLst>
              <a:ext uri="{FF2B5EF4-FFF2-40B4-BE49-F238E27FC236}">
                <a16:creationId xmlns:a16="http://schemas.microsoft.com/office/drawing/2014/main" id="{99E45A9F-C27D-E047-AD47-E6EB0CED2C10}"/>
              </a:ext>
            </a:extLst>
          </p:cNvPr>
          <p:cNvSpPr txBox="1"/>
          <p:nvPr/>
        </p:nvSpPr>
        <p:spPr>
          <a:xfrm>
            <a:off x="3194828" y="1743377"/>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10</a:t>
            </a:r>
          </a:p>
        </p:txBody>
      </p:sp>
      <p:sp>
        <p:nvSpPr>
          <p:cNvPr id="14" name="TextBox 13">
            <a:extLst>
              <a:ext uri="{FF2B5EF4-FFF2-40B4-BE49-F238E27FC236}">
                <a16:creationId xmlns:a16="http://schemas.microsoft.com/office/drawing/2014/main" id="{F4E4DD3B-123E-8542-A342-1EA9C5236A23}"/>
              </a:ext>
            </a:extLst>
          </p:cNvPr>
          <p:cNvSpPr txBox="1"/>
          <p:nvPr/>
        </p:nvSpPr>
        <p:spPr>
          <a:xfrm>
            <a:off x="4040808" y="1835542"/>
            <a:ext cx="587020" cy="461665"/>
          </a:xfrm>
          <a:prstGeom prst="rect">
            <a:avLst/>
          </a:prstGeom>
          <a:solidFill>
            <a:schemeClr val="bg1">
              <a:lumMod val="50000"/>
            </a:schemeClr>
          </a:solidFill>
        </p:spPr>
        <p:txBody>
          <a:bodyPr wrap="square" rtlCol="0">
            <a:spAutoFit/>
          </a:bodyPr>
          <a:lstStyle/>
          <a:p>
            <a:r>
              <a:rPr lang="en-US" sz="2400" b="1" dirty="0">
                <a:solidFill>
                  <a:schemeClr val="bg1"/>
                </a:solidFill>
              </a:rPr>
              <a:t>SD</a:t>
            </a:r>
          </a:p>
        </p:txBody>
      </p:sp>
      <p:sp>
        <p:nvSpPr>
          <p:cNvPr id="15" name="TextBox 14">
            <a:extLst>
              <a:ext uri="{FF2B5EF4-FFF2-40B4-BE49-F238E27FC236}">
                <a16:creationId xmlns:a16="http://schemas.microsoft.com/office/drawing/2014/main" id="{F4A9E0F0-EDAA-2743-927B-A30495143BEC}"/>
              </a:ext>
            </a:extLst>
          </p:cNvPr>
          <p:cNvSpPr txBox="1"/>
          <p:nvPr/>
        </p:nvSpPr>
        <p:spPr>
          <a:xfrm>
            <a:off x="4893323" y="1854395"/>
            <a:ext cx="537327" cy="461665"/>
          </a:xfrm>
          <a:prstGeom prst="rect">
            <a:avLst/>
          </a:prstGeom>
          <a:solidFill>
            <a:schemeClr val="bg1">
              <a:lumMod val="50000"/>
            </a:schemeClr>
          </a:solidFill>
        </p:spPr>
        <p:txBody>
          <a:bodyPr wrap="square" rtlCol="0">
            <a:spAutoFit/>
          </a:bodyPr>
          <a:lstStyle/>
          <a:p>
            <a:r>
              <a:rPr lang="en-US" sz="2400" b="1" dirty="0">
                <a:solidFill>
                  <a:schemeClr val="bg1"/>
                </a:solidFill>
              </a:rPr>
              <a:t>SE</a:t>
            </a:r>
          </a:p>
        </p:txBody>
      </p:sp>
      <p:sp>
        <p:nvSpPr>
          <p:cNvPr id="16" name="TextBox 15">
            <a:extLst>
              <a:ext uri="{FF2B5EF4-FFF2-40B4-BE49-F238E27FC236}">
                <a16:creationId xmlns:a16="http://schemas.microsoft.com/office/drawing/2014/main" id="{7C32E3C7-19F6-E649-9696-AC1C1B52259B}"/>
              </a:ext>
            </a:extLst>
          </p:cNvPr>
          <p:cNvSpPr txBox="1"/>
          <p:nvPr/>
        </p:nvSpPr>
        <p:spPr>
          <a:xfrm>
            <a:off x="5804718" y="1856383"/>
            <a:ext cx="537327" cy="461665"/>
          </a:xfrm>
          <a:prstGeom prst="rect">
            <a:avLst/>
          </a:prstGeom>
          <a:solidFill>
            <a:schemeClr val="bg1">
              <a:lumMod val="50000"/>
            </a:schemeClr>
          </a:solidFill>
        </p:spPr>
        <p:txBody>
          <a:bodyPr wrap="square" rtlCol="0">
            <a:spAutoFit/>
          </a:bodyPr>
          <a:lstStyle/>
          <a:p>
            <a:r>
              <a:rPr lang="en-US" sz="2400" b="1" dirty="0">
                <a:solidFill>
                  <a:schemeClr val="bg1"/>
                </a:solidFill>
              </a:rPr>
              <a:t>SF</a:t>
            </a:r>
          </a:p>
        </p:txBody>
      </p:sp>
      <p:sp>
        <p:nvSpPr>
          <p:cNvPr id="17" name="TextBox 16">
            <a:extLst>
              <a:ext uri="{FF2B5EF4-FFF2-40B4-BE49-F238E27FC236}">
                <a16:creationId xmlns:a16="http://schemas.microsoft.com/office/drawing/2014/main" id="{BB15291D-A0CA-0B49-ABF0-F103F04AABE9}"/>
              </a:ext>
            </a:extLst>
          </p:cNvPr>
          <p:cNvSpPr txBox="1"/>
          <p:nvPr/>
        </p:nvSpPr>
        <p:spPr>
          <a:xfrm>
            <a:off x="6651494" y="1844204"/>
            <a:ext cx="587020" cy="461665"/>
          </a:xfrm>
          <a:prstGeom prst="rect">
            <a:avLst/>
          </a:prstGeom>
          <a:solidFill>
            <a:schemeClr val="bg1">
              <a:lumMod val="50000"/>
            </a:schemeClr>
          </a:solidFill>
        </p:spPr>
        <p:txBody>
          <a:bodyPr wrap="square" rtlCol="0">
            <a:spAutoFit/>
          </a:bodyPr>
          <a:lstStyle/>
          <a:p>
            <a:r>
              <a:rPr lang="en-US" sz="2400" b="1" dirty="0">
                <a:solidFill>
                  <a:schemeClr val="bg1"/>
                </a:solidFill>
              </a:rPr>
              <a:t>SG</a:t>
            </a:r>
          </a:p>
        </p:txBody>
      </p:sp>
      <p:sp>
        <p:nvSpPr>
          <p:cNvPr id="18" name="TextBox 17">
            <a:extLst>
              <a:ext uri="{FF2B5EF4-FFF2-40B4-BE49-F238E27FC236}">
                <a16:creationId xmlns:a16="http://schemas.microsoft.com/office/drawing/2014/main" id="{53535259-200D-BD43-B4EA-AAD758AD563B}"/>
              </a:ext>
            </a:extLst>
          </p:cNvPr>
          <p:cNvSpPr txBox="1"/>
          <p:nvPr/>
        </p:nvSpPr>
        <p:spPr>
          <a:xfrm>
            <a:off x="7502627" y="1856396"/>
            <a:ext cx="587020" cy="461665"/>
          </a:xfrm>
          <a:prstGeom prst="rect">
            <a:avLst/>
          </a:prstGeom>
          <a:solidFill>
            <a:schemeClr val="bg1">
              <a:lumMod val="50000"/>
            </a:schemeClr>
          </a:solidFill>
        </p:spPr>
        <p:txBody>
          <a:bodyPr wrap="square" rtlCol="0">
            <a:spAutoFit/>
          </a:bodyPr>
          <a:lstStyle/>
          <a:p>
            <a:r>
              <a:rPr lang="en-US" sz="2400" b="1" dirty="0">
                <a:solidFill>
                  <a:schemeClr val="bg1"/>
                </a:solidFill>
              </a:rPr>
              <a:t>SH</a:t>
            </a:r>
          </a:p>
        </p:txBody>
      </p:sp>
      <p:sp>
        <p:nvSpPr>
          <p:cNvPr id="19" name="TextBox 18">
            <a:extLst>
              <a:ext uri="{FF2B5EF4-FFF2-40B4-BE49-F238E27FC236}">
                <a16:creationId xmlns:a16="http://schemas.microsoft.com/office/drawing/2014/main" id="{63968EC5-AA99-B447-8C9B-2FE2230716E7}"/>
              </a:ext>
            </a:extLst>
          </p:cNvPr>
          <p:cNvSpPr txBox="1"/>
          <p:nvPr/>
        </p:nvSpPr>
        <p:spPr>
          <a:xfrm>
            <a:off x="1421069" y="2981240"/>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D1</a:t>
            </a:r>
          </a:p>
        </p:txBody>
      </p:sp>
      <p:sp>
        <p:nvSpPr>
          <p:cNvPr id="20" name="TextBox 19">
            <a:extLst>
              <a:ext uri="{FF2B5EF4-FFF2-40B4-BE49-F238E27FC236}">
                <a16:creationId xmlns:a16="http://schemas.microsoft.com/office/drawing/2014/main" id="{E9A35FE5-BE9A-9441-927E-A7DE8968AAF6}"/>
              </a:ext>
            </a:extLst>
          </p:cNvPr>
          <p:cNvSpPr txBox="1"/>
          <p:nvPr/>
        </p:nvSpPr>
        <p:spPr>
          <a:xfrm>
            <a:off x="568554" y="2981240"/>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D0</a:t>
            </a:r>
          </a:p>
        </p:txBody>
      </p:sp>
      <p:sp>
        <p:nvSpPr>
          <p:cNvPr id="21" name="TextBox 20">
            <a:extLst>
              <a:ext uri="{FF2B5EF4-FFF2-40B4-BE49-F238E27FC236}">
                <a16:creationId xmlns:a16="http://schemas.microsoft.com/office/drawing/2014/main" id="{D4F9D82F-C447-104E-B0A4-AF974F292ED4}"/>
              </a:ext>
            </a:extLst>
          </p:cNvPr>
          <p:cNvSpPr txBox="1"/>
          <p:nvPr/>
        </p:nvSpPr>
        <p:spPr>
          <a:xfrm>
            <a:off x="2290260" y="2987336"/>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D2</a:t>
            </a:r>
          </a:p>
        </p:txBody>
      </p:sp>
      <p:sp>
        <p:nvSpPr>
          <p:cNvPr id="22" name="TextBox 21">
            <a:extLst>
              <a:ext uri="{FF2B5EF4-FFF2-40B4-BE49-F238E27FC236}">
                <a16:creationId xmlns:a16="http://schemas.microsoft.com/office/drawing/2014/main" id="{8F095580-EE1A-AE47-8697-556AB39438F5}"/>
              </a:ext>
            </a:extLst>
          </p:cNvPr>
          <p:cNvSpPr txBox="1"/>
          <p:nvPr/>
        </p:nvSpPr>
        <p:spPr>
          <a:xfrm>
            <a:off x="3164042" y="2987336"/>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D3</a:t>
            </a:r>
          </a:p>
        </p:txBody>
      </p:sp>
      <p:sp>
        <p:nvSpPr>
          <p:cNvPr id="23" name="TextBox 22">
            <a:extLst>
              <a:ext uri="{FF2B5EF4-FFF2-40B4-BE49-F238E27FC236}">
                <a16:creationId xmlns:a16="http://schemas.microsoft.com/office/drawing/2014/main" id="{2519B31F-0703-BE48-A8B6-8C253129AD61}"/>
              </a:ext>
            </a:extLst>
          </p:cNvPr>
          <p:cNvSpPr txBox="1"/>
          <p:nvPr/>
        </p:nvSpPr>
        <p:spPr>
          <a:xfrm>
            <a:off x="4012672" y="2974579"/>
            <a:ext cx="621407" cy="461665"/>
          </a:xfrm>
          <a:prstGeom prst="rect">
            <a:avLst/>
          </a:prstGeom>
          <a:solidFill>
            <a:schemeClr val="bg1">
              <a:lumMod val="50000"/>
            </a:schemeClr>
          </a:solidFill>
        </p:spPr>
        <p:txBody>
          <a:bodyPr wrap="square" rtlCol="0">
            <a:spAutoFit/>
          </a:bodyPr>
          <a:lstStyle/>
          <a:p>
            <a:r>
              <a:rPr lang="en-US" sz="2400" b="1" dirty="0">
                <a:solidFill>
                  <a:schemeClr val="bg1"/>
                </a:solidFill>
              </a:rPr>
              <a:t>D4</a:t>
            </a:r>
          </a:p>
        </p:txBody>
      </p:sp>
      <p:sp>
        <p:nvSpPr>
          <p:cNvPr id="24" name="TextBox 23">
            <a:extLst>
              <a:ext uri="{FF2B5EF4-FFF2-40B4-BE49-F238E27FC236}">
                <a16:creationId xmlns:a16="http://schemas.microsoft.com/office/drawing/2014/main" id="{CAF62567-0E94-6C4E-B87C-3372F7E1DA84}"/>
              </a:ext>
            </a:extLst>
          </p:cNvPr>
          <p:cNvSpPr txBox="1"/>
          <p:nvPr/>
        </p:nvSpPr>
        <p:spPr>
          <a:xfrm>
            <a:off x="4893323" y="2993432"/>
            <a:ext cx="537327" cy="461665"/>
          </a:xfrm>
          <a:prstGeom prst="rect">
            <a:avLst/>
          </a:prstGeom>
          <a:solidFill>
            <a:schemeClr val="bg1">
              <a:lumMod val="50000"/>
            </a:schemeClr>
          </a:solidFill>
        </p:spPr>
        <p:txBody>
          <a:bodyPr wrap="square" rtlCol="0">
            <a:spAutoFit/>
          </a:bodyPr>
          <a:lstStyle/>
          <a:p>
            <a:r>
              <a:rPr lang="en-US" sz="2400" b="1" dirty="0">
                <a:solidFill>
                  <a:schemeClr val="bg1"/>
                </a:solidFill>
              </a:rPr>
              <a:t>D5</a:t>
            </a:r>
          </a:p>
        </p:txBody>
      </p:sp>
      <p:sp>
        <p:nvSpPr>
          <p:cNvPr id="25" name="TextBox 24">
            <a:extLst>
              <a:ext uri="{FF2B5EF4-FFF2-40B4-BE49-F238E27FC236}">
                <a16:creationId xmlns:a16="http://schemas.microsoft.com/office/drawing/2014/main" id="{F2D64D11-4CCC-274F-8253-A15624D12711}"/>
              </a:ext>
            </a:extLst>
          </p:cNvPr>
          <p:cNvSpPr txBox="1"/>
          <p:nvPr/>
        </p:nvSpPr>
        <p:spPr>
          <a:xfrm>
            <a:off x="5804718" y="2995420"/>
            <a:ext cx="537327" cy="461665"/>
          </a:xfrm>
          <a:prstGeom prst="rect">
            <a:avLst/>
          </a:prstGeom>
          <a:solidFill>
            <a:schemeClr val="bg1">
              <a:lumMod val="50000"/>
            </a:schemeClr>
          </a:solidFill>
        </p:spPr>
        <p:txBody>
          <a:bodyPr wrap="square" rtlCol="0">
            <a:spAutoFit/>
          </a:bodyPr>
          <a:lstStyle/>
          <a:p>
            <a:r>
              <a:rPr lang="en-US" sz="2400" b="1" dirty="0">
                <a:solidFill>
                  <a:schemeClr val="bg1"/>
                </a:solidFill>
              </a:rPr>
              <a:t>D6</a:t>
            </a:r>
          </a:p>
        </p:txBody>
      </p:sp>
      <p:sp>
        <p:nvSpPr>
          <p:cNvPr id="26" name="TextBox 25">
            <a:extLst>
              <a:ext uri="{FF2B5EF4-FFF2-40B4-BE49-F238E27FC236}">
                <a16:creationId xmlns:a16="http://schemas.microsoft.com/office/drawing/2014/main" id="{165E4C0E-1FB4-A84E-A65A-7D9E7CAF6D44}"/>
              </a:ext>
            </a:extLst>
          </p:cNvPr>
          <p:cNvSpPr txBox="1"/>
          <p:nvPr/>
        </p:nvSpPr>
        <p:spPr>
          <a:xfrm>
            <a:off x="6650382" y="2910455"/>
            <a:ext cx="537327" cy="707886"/>
          </a:xfrm>
          <a:prstGeom prst="rect">
            <a:avLst/>
          </a:prstGeom>
          <a:solidFill>
            <a:srgbClr val="C00000"/>
          </a:solidFill>
        </p:spPr>
        <p:txBody>
          <a:bodyPr wrap="square" rtlCol="0">
            <a:spAutoFit/>
          </a:bodyPr>
          <a:lstStyle/>
          <a:p>
            <a:pPr algn="ctr"/>
            <a:r>
              <a:rPr lang="en-US" sz="2000" b="1" dirty="0">
                <a:solidFill>
                  <a:schemeClr val="bg1"/>
                </a:solidFill>
              </a:rPr>
              <a:t>MAC</a:t>
            </a:r>
          </a:p>
        </p:txBody>
      </p:sp>
      <p:sp>
        <p:nvSpPr>
          <p:cNvPr id="27" name="TextBox 26">
            <a:extLst>
              <a:ext uri="{FF2B5EF4-FFF2-40B4-BE49-F238E27FC236}">
                <a16:creationId xmlns:a16="http://schemas.microsoft.com/office/drawing/2014/main" id="{22837C38-9306-9943-848E-80EEF99B91CB}"/>
              </a:ext>
            </a:extLst>
          </p:cNvPr>
          <p:cNvSpPr txBox="1"/>
          <p:nvPr/>
        </p:nvSpPr>
        <p:spPr>
          <a:xfrm>
            <a:off x="7529786" y="2995433"/>
            <a:ext cx="537327" cy="523220"/>
          </a:xfrm>
          <a:prstGeom prst="rect">
            <a:avLst/>
          </a:prstGeom>
          <a:solidFill>
            <a:schemeClr val="bg1">
              <a:lumMod val="50000"/>
            </a:schemeClr>
          </a:solidFill>
        </p:spPr>
        <p:txBody>
          <a:bodyPr wrap="square" rtlCol="0">
            <a:spAutoFit/>
          </a:bodyPr>
          <a:lstStyle/>
          <a:p>
            <a:r>
              <a:rPr lang="en-US" sz="2800" b="1" dirty="0">
                <a:solidFill>
                  <a:schemeClr val="bg1"/>
                </a:solidFill>
              </a:rPr>
              <a:t>S8</a:t>
            </a:r>
          </a:p>
        </p:txBody>
      </p:sp>
      <p:sp>
        <p:nvSpPr>
          <p:cNvPr id="29" name="Rectangle 28">
            <a:extLst>
              <a:ext uri="{FF2B5EF4-FFF2-40B4-BE49-F238E27FC236}">
                <a16:creationId xmlns:a16="http://schemas.microsoft.com/office/drawing/2014/main" id="{4E89810E-8B4B-5C41-AACE-704720400AB6}"/>
              </a:ext>
            </a:extLst>
          </p:cNvPr>
          <p:cNvSpPr/>
          <p:nvPr/>
        </p:nvSpPr>
        <p:spPr>
          <a:xfrm>
            <a:off x="526204" y="4961955"/>
            <a:ext cx="7729681" cy="523220"/>
          </a:xfrm>
          <a:prstGeom prst="rect">
            <a:avLst/>
          </a:prstGeom>
        </p:spPr>
        <p:txBody>
          <a:bodyPr wrap="none">
            <a:spAutoFit/>
          </a:bodyPr>
          <a:lstStyle/>
          <a:p>
            <a:pPr algn="ctr"/>
            <a:r>
              <a:rPr lang="en-US" sz="2800" b="1" dirty="0"/>
              <a:t>64-byte data + 32-bit MAC + 32-bit </a:t>
            </a:r>
            <a:r>
              <a:rPr lang="en-US" sz="2800" b="1" dirty="0" err="1"/>
              <a:t>Chipwise</a:t>
            </a:r>
            <a:r>
              <a:rPr lang="en-US" sz="2800" b="1" dirty="0"/>
              <a:t>-Parity</a:t>
            </a:r>
          </a:p>
        </p:txBody>
      </p:sp>
      <p:sp>
        <p:nvSpPr>
          <p:cNvPr id="30" name="TextBox 29">
            <a:extLst>
              <a:ext uri="{FF2B5EF4-FFF2-40B4-BE49-F238E27FC236}">
                <a16:creationId xmlns:a16="http://schemas.microsoft.com/office/drawing/2014/main" id="{FF88399D-1787-CF49-86EB-4CAA0A9DEAB6}"/>
              </a:ext>
            </a:extLst>
          </p:cNvPr>
          <p:cNvSpPr txBox="1"/>
          <p:nvPr/>
        </p:nvSpPr>
        <p:spPr>
          <a:xfrm>
            <a:off x="7531979" y="2906621"/>
            <a:ext cx="537327" cy="707886"/>
          </a:xfrm>
          <a:prstGeom prst="rect">
            <a:avLst/>
          </a:prstGeom>
          <a:solidFill>
            <a:srgbClr val="C00000"/>
          </a:solidFill>
        </p:spPr>
        <p:txBody>
          <a:bodyPr wrap="square" rtlCol="0">
            <a:spAutoFit/>
          </a:bodyPr>
          <a:lstStyle/>
          <a:p>
            <a:pPr algn="ctr"/>
            <a:r>
              <a:rPr lang="en-US" sz="2000" b="1" dirty="0">
                <a:solidFill>
                  <a:schemeClr val="bg1"/>
                </a:solidFill>
              </a:rPr>
              <a:t>P</a:t>
            </a:r>
          </a:p>
          <a:p>
            <a:pPr algn="ctr"/>
            <a:r>
              <a:rPr lang="en-US" sz="2000" b="1" dirty="0">
                <a:solidFill>
                  <a:schemeClr val="bg1"/>
                </a:solidFill>
              </a:rPr>
              <a:t>AR</a:t>
            </a:r>
          </a:p>
        </p:txBody>
      </p:sp>
      <p:sp>
        <p:nvSpPr>
          <p:cNvPr id="31" name="TextBox 30">
            <a:extLst>
              <a:ext uri="{FF2B5EF4-FFF2-40B4-BE49-F238E27FC236}">
                <a16:creationId xmlns:a16="http://schemas.microsoft.com/office/drawing/2014/main" id="{25354F93-6A91-6543-B293-01D12A3BC7AC}"/>
              </a:ext>
            </a:extLst>
          </p:cNvPr>
          <p:cNvSpPr txBox="1"/>
          <p:nvPr/>
        </p:nvSpPr>
        <p:spPr>
          <a:xfrm>
            <a:off x="4063730" y="1736816"/>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11</a:t>
            </a:r>
          </a:p>
        </p:txBody>
      </p:sp>
      <p:sp>
        <p:nvSpPr>
          <p:cNvPr id="32" name="TextBox 31">
            <a:extLst>
              <a:ext uri="{FF2B5EF4-FFF2-40B4-BE49-F238E27FC236}">
                <a16:creationId xmlns:a16="http://schemas.microsoft.com/office/drawing/2014/main" id="{3FF3FDD3-0B0F-D149-B3F2-E1A085A3AE91}"/>
              </a:ext>
            </a:extLst>
          </p:cNvPr>
          <p:cNvSpPr txBox="1"/>
          <p:nvPr/>
        </p:nvSpPr>
        <p:spPr>
          <a:xfrm>
            <a:off x="4960651" y="1744636"/>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12</a:t>
            </a:r>
          </a:p>
        </p:txBody>
      </p:sp>
      <p:sp>
        <p:nvSpPr>
          <p:cNvPr id="33" name="TextBox 32">
            <a:extLst>
              <a:ext uri="{FF2B5EF4-FFF2-40B4-BE49-F238E27FC236}">
                <a16:creationId xmlns:a16="http://schemas.microsoft.com/office/drawing/2014/main" id="{CB246726-1DD5-9043-8E5D-F88093ACD505}"/>
              </a:ext>
            </a:extLst>
          </p:cNvPr>
          <p:cNvSpPr txBox="1"/>
          <p:nvPr/>
        </p:nvSpPr>
        <p:spPr>
          <a:xfrm>
            <a:off x="5814438" y="1740369"/>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13</a:t>
            </a:r>
          </a:p>
        </p:txBody>
      </p:sp>
      <p:sp>
        <p:nvSpPr>
          <p:cNvPr id="34" name="TextBox 33">
            <a:extLst>
              <a:ext uri="{FF2B5EF4-FFF2-40B4-BE49-F238E27FC236}">
                <a16:creationId xmlns:a16="http://schemas.microsoft.com/office/drawing/2014/main" id="{77F1A8B0-A3EB-BD45-9DC3-B468B41049FD}"/>
              </a:ext>
            </a:extLst>
          </p:cNvPr>
          <p:cNvSpPr txBox="1"/>
          <p:nvPr/>
        </p:nvSpPr>
        <p:spPr>
          <a:xfrm>
            <a:off x="6684045" y="1730719"/>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14</a:t>
            </a:r>
          </a:p>
        </p:txBody>
      </p:sp>
      <p:sp>
        <p:nvSpPr>
          <p:cNvPr id="35" name="TextBox 34">
            <a:extLst>
              <a:ext uri="{FF2B5EF4-FFF2-40B4-BE49-F238E27FC236}">
                <a16:creationId xmlns:a16="http://schemas.microsoft.com/office/drawing/2014/main" id="{0A0BFB6F-C558-7046-B3B0-EA181D324C31}"/>
              </a:ext>
            </a:extLst>
          </p:cNvPr>
          <p:cNvSpPr txBox="1"/>
          <p:nvPr/>
        </p:nvSpPr>
        <p:spPr>
          <a:xfrm>
            <a:off x="7537832" y="1728141"/>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15</a:t>
            </a:r>
          </a:p>
        </p:txBody>
      </p:sp>
      <p:sp>
        <p:nvSpPr>
          <p:cNvPr id="36" name="Rectangle 35">
            <a:extLst>
              <a:ext uri="{FF2B5EF4-FFF2-40B4-BE49-F238E27FC236}">
                <a16:creationId xmlns:a16="http://schemas.microsoft.com/office/drawing/2014/main" id="{EB2D7AD9-212E-874B-92A0-BCA36C8F9327}"/>
              </a:ext>
            </a:extLst>
          </p:cNvPr>
          <p:cNvSpPr/>
          <p:nvPr/>
        </p:nvSpPr>
        <p:spPr>
          <a:xfrm>
            <a:off x="8689165" y="2183396"/>
            <a:ext cx="3358740" cy="830997"/>
          </a:xfrm>
          <a:prstGeom prst="rect">
            <a:avLst/>
          </a:prstGeom>
          <a:ln>
            <a:solidFill>
              <a:srgbClr val="C00000"/>
            </a:solidFill>
          </a:ln>
        </p:spPr>
        <p:txBody>
          <a:bodyPr wrap="none">
            <a:spAutoFit/>
          </a:bodyPr>
          <a:lstStyle/>
          <a:p>
            <a:pPr algn="ctr"/>
            <a:r>
              <a:rPr lang="en-US" sz="2400" b="1" dirty="0"/>
              <a:t>Compute MAC (D0-D15)</a:t>
            </a:r>
          </a:p>
          <a:p>
            <a:pPr algn="ctr"/>
            <a:r>
              <a:rPr lang="en-US" sz="2400" b="1" dirty="0"/>
              <a:t>MAC match =&gt; No error</a:t>
            </a:r>
          </a:p>
        </p:txBody>
      </p:sp>
      <p:sp>
        <p:nvSpPr>
          <p:cNvPr id="37" name="Rectangle 36">
            <a:extLst>
              <a:ext uri="{FF2B5EF4-FFF2-40B4-BE49-F238E27FC236}">
                <a16:creationId xmlns:a16="http://schemas.microsoft.com/office/drawing/2014/main" id="{CFEC3297-6274-9148-BDE2-66D4F585045A}"/>
              </a:ext>
            </a:extLst>
          </p:cNvPr>
          <p:cNvSpPr/>
          <p:nvPr/>
        </p:nvSpPr>
        <p:spPr>
          <a:xfrm>
            <a:off x="8682593" y="3251652"/>
            <a:ext cx="3371885" cy="2308324"/>
          </a:xfrm>
          <a:prstGeom prst="rect">
            <a:avLst/>
          </a:prstGeom>
          <a:ln>
            <a:solidFill>
              <a:srgbClr val="C00000"/>
            </a:solidFill>
          </a:ln>
        </p:spPr>
        <p:txBody>
          <a:bodyPr wrap="none">
            <a:spAutoFit/>
          </a:bodyPr>
          <a:lstStyle/>
          <a:p>
            <a:r>
              <a:rPr lang="en-US" sz="2400" b="1" dirty="0"/>
              <a:t>On MAC mismatch:</a:t>
            </a:r>
          </a:p>
          <a:p>
            <a:r>
              <a:rPr lang="en-US" sz="2400" b="1" dirty="0"/>
              <a:t>For each Data/MAC chip:</a:t>
            </a:r>
          </a:p>
          <a:p>
            <a:pPr marL="457200" indent="-457200">
              <a:buAutoNum type="arabicPeriod"/>
            </a:pPr>
            <a:r>
              <a:rPr lang="en-US" sz="2400" b="1" dirty="0"/>
              <a:t>Assume chip is faulty</a:t>
            </a:r>
          </a:p>
          <a:p>
            <a:pPr marL="457200" indent="-457200">
              <a:buAutoNum type="arabicPeriod"/>
            </a:pPr>
            <a:r>
              <a:rPr lang="en-US" sz="2400" b="1" dirty="0"/>
              <a:t>Use Parity to recover</a:t>
            </a:r>
          </a:p>
          <a:p>
            <a:pPr marL="457200" indent="-457200">
              <a:buAutoNum type="arabicPeriod"/>
            </a:pPr>
            <a:r>
              <a:rPr lang="en-US" sz="2400" b="1" dirty="0"/>
              <a:t>Compute MAC </a:t>
            </a:r>
          </a:p>
          <a:p>
            <a:pPr marL="457200" indent="-457200">
              <a:buAutoNum type="arabicPeriod"/>
            </a:pPr>
            <a:r>
              <a:rPr lang="en-US" sz="2400" b="1" dirty="0"/>
              <a:t>Stop on MAC match</a:t>
            </a:r>
          </a:p>
        </p:txBody>
      </p:sp>
      <p:sp>
        <p:nvSpPr>
          <p:cNvPr id="38" name="Rectangle 37">
            <a:extLst>
              <a:ext uri="{FF2B5EF4-FFF2-40B4-BE49-F238E27FC236}">
                <a16:creationId xmlns:a16="http://schemas.microsoft.com/office/drawing/2014/main" id="{5BDAC18A-8B0A-FA42-B9DF-02E2B3A38690}"/>
              </a:ext>
            </a:extLst>
          </p:cNvPr>
          <p:cNvSpPr/>
          <p:nvPr/>
        </p:nvSpPr>
        <p:spPr>
          <a:xfrm>
            <a:off x="2954233" y="5270337"/>
            <a:ext cx="3077895" cy="523220"/>
          </a:xfrm>
          <a:prstGeom prst="rect">
            <a:avLst/>
          </a:prstGeom>
        </p:spPr>
        <p:txBody>
          <a:bodyPr wrap="none">
            <a:spAutoFit/>
          </a:bodyPr>
          <a:lstStyle/>
          <a:p>
            <a:pPr algn="ctr"/>
            <a:r>
              <a:rPr lang="en-US" sz="2800" b="1" dirty="0"/>
              <a:t> (across 8 transfers)</a:t>
            </a:r>
          </a:p>
        </p:txBody>
      </p:sp>
    </p:spTree>
    <p:extLst>
      <p:ext uri="{BB962C8B-B14F-4D97-AF65-F5344CB8AC3E}">
        <p14:creationId xmlns:p14="http://schemas.microsoft.com/office/powerpoint/2010/main" val="3327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461" y="207814"/>
            <a:ext cx="11685261" cy="711321"/>
          </a:xfrm>
        </p:spPr>
        <p:txBody>
          <a:bodyPr>
            <a:normAutofit/>
          </a:bodyPr>
          <a:lstStyle/>
          <a:p>
            <a:r>
              <a:rPr lang="en-US" dirty="0"/>
              <a:t>Conclusion</a:t>
            </a:r>
          </a:p>
        </p:txBody>
      </p:sp>
      <p:sp>
        <p:nvSpPr>
          <p:cNvPr id="66" name="Oval 65">
            <a:extLst>
              <a:ext uri="{FF2B5EF4-FFF2-40B4-BE49-F238E27FC236}">
                <a16:creationId xmlns:a16="http://schemas.microsoft.com/office/drawing/2014/main" id="{62B84A97-81E5-9A4A-BCD8-D5C4ECDB2F6C}"/>
              </a:ext>
            </a:extLst>
          </p:cNvPr>
          <p:cNvSpPr/>
          <p:nvPr/>
        </p:nvSpPr>
        <p:spPr>
          <a:xfrm>
            <a:off x="4755226" y="1465488"/>
            <a:ext cx="2789607" cy="12192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Known</a:t>
            </a:r>
          </a:p>
          <a:p>
            <a:pPr algn="ctr"/>
            <a:r>
              <a:rPr lang="en-US" sz="2800" b="1" dirty="0"/>
              <a:t>Unknowns</a:t>
            </a:r>
          </a:p>
        </p:txBody>
      </p:sp>
      <p:sp>
        <p:nvSpPr>
          <p:cNvPr id="67" name="Oval 66">
            <a:extLst>
              <a:ext uri="{FF2B5EF4-FFF2-40B4-BE49-F238E27FC236}">
                <a16:creationId xmlns:a16="http://schemas.microsoft.com/office/drawing/2014/main" id="{8CED31B6-59FD-EC45-8B3F-A709504BE736}"/>
              </a:ext>
            </a:extLst>
          </p:cNvPr>
          <p:cNvSpPr/>
          <p:nvPr/>
        </p:nvSpPr>
        <p:spPr>
          <a:xfrm>
            <a:off x="8607813" y="1476988"/>
            <a:ext cx="2789607" cy="1219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Unknown</a:t>
            </a:r>
          </a:p>
          <a:p>
            <a:pPr algn="ctr"/>
            <a:r>
              <a:rPr lang="en-US" sz="2800" b="1" dirty="0"/>
              <a:t>Unknowns</a:t>
            </a:r>
          </a:p>
        </p:txBody>
      </p:sp>
      <p:sp>
        <p:nvSpPr>
          <p:cNvPr id="68" name="Oval 67">
            <a:extLst>
              <a:ext uri="{FF2B5EF4-FFF2-40B4-BE49-F238E27FC236}">
                <a16:creationId xmlns:a16="http://schemas.microsoft.com/office/drawing/2014/main" id="{177B54D5-9435-A94A-BD4F-58350F744F9B}"/>
              </a:ext>
            </a:extLst>
          </p:cNvPr>
          <p:cNvSpPr/>
          <p:nvPr/>
        </p:nvSpPr>
        <p:spPr>
          <a:xfrm>
            <a:off x="813125" y="1459088"/>
            <a:ext cx="2789607" cy="1219200"/>
          </a:xfrm>
          <a:prstGeom prst="ellipse">
            <a:avLst/>
          </a:prstGeom>
          <a:solidFill>
            <a:srgbClr val="2D71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Known</a:t>
            </a:r>
          </a:p>
          <a:p>
            <a:pPr algn="ctr"/>
            <a:r>
              <a:rPr lang="en-US" sz="2800" b="1" dirty="0"/>
              <a:t>Knowns</a:t>
            </a:r>
          </a:p>
        </p:txBody>
      </p:sp>
      <p:sp>
        <p:nvSpPr>
          <p:cNvPr id="5" name="TextBox 4">
            <a:extLst>
              <a:ext uri="{FF2B5EF4-FFF2-40B4-BE49-F238E27FC236}">
                <a16:creationId xmlns:a16="http://schemas.microsoft.com/office/drawing/2014/main" id="{A8A7B950-4723-0546-8C5C-59163FBEEC17}"/>
              </a:ext>
            </a:extLst>
          </p:cNvPr>
          <p:cNvSpPr txBox="1"/>
          <p:nvPr/>
        </p:nvSpPr>
        <p:spPr>
          <a:xfrm>
            <a:off x="597743" y="3054041"/>
            <a:ext cx="3220369" cy="830997"/>
          </a:xfrm>
          <a:prstGeom prst="rect">
            <a:avLst/>
          </a:prstGeom>
          <a:noFill/>
        </p:spPr>
        <p:txBody>
          <a:bodyPr wrap="none" rtlCol="0">
            <a:spAutoFit/>
          </a:bodyPr>
          <a:lstStyle/>
          <a:p>
            <a:r>
              <a:rPr lang="en-US" sz="2400" dirty="0"/>
              <a:t>Row-Hammer Threshold</a:t>
            </a:r>
          </a:p>
          <a:p>
            <a:r>
              <a:rPr lang="en-US" sz="2400" dirty="0"/>
              <a:t>Solutions (sort of) work?</a:t>
            </a:r>
          </a:p>
        </p:txBody>
      </p:sp>
      <p:grpSp>
        <p:nvGrpSpPr>
          <p:cNvPr id="4" name="Group 3">
            <a:extLst>
              <a:ext uri="{FF2B5EF4-FFF2-40B4-BE49-F238E27FC236}">
                <a16:creationId xmlns:a16="http://schemas.microsoft.com/office/drawing/2014/main" id="{369C9E17-F2A7-CD4F-8F2F-1A0EC76CBBF8}"/>
              </a:ext>
            </a:extLst>
          </p:cNvPr>
          <p:cNvGrpSpPr/>
          <p:nvPr/>
        </p:nvGrpSpPr>
        <p:grpSpPr>
          <a:xfrm>
            <a:off x="8150142" y="3240715"/>
            <a:ext cx="4041858" cy="1018655"/>
            <a:chOff x="8150142" y="3240715"/>
            <a:chExt cx="4041858" cy="1018655"/>
          </a:xfrm>
        </p:grpSpPr>
        <p:pic>
          <p:nvPicPr>
            <p:cNvPr id="17" name="Picture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50142" y="3240715"/>
              <a:ext cx="918204" cy="1018655"/>
            </a:xfrm>
            <a:prstGeom prst="rect">
              <a:avLst/>
            </a:prstGeom>
          </p:spPr>
        </p:pic>
        <p:sp>
          <p:nvSpPr>
            <p:cNvPr id="72" name="TextBox 71">
              <a:extLst>
                <a:ext uri="{FF2B5EF4-FFF2-40B4-BE49-F238E27FC236}">
                  <a16:creationId xmlns:a16="http://schemas.microsoft.com/office/drawing/2014/main" id="{A0735B21-9D44-734C-A59A-8ED00404B6DD}"/>
                </a:ext>
              </a:extLst>
            </p:cNvPr>
            <p:cNvSpPr txBox="1"/>
            <p:nvPr/>
          </p:nvSpPr>
          <p:spPr>
            <a:xfrm>
              <a:off x="8948292" y="3309564"/>
              <a:ext cx="3243708" cy="830997"/>
            </a:xfrm>
            <a:prstGeom prst="rect">
              <a:avLst/>
            </a:prstGeom>
            <a:noFill/>
          </p:spPr>
          <p:txBody>
            <a:bodyPr wrap="none" rtlCol="0">
              <a:spAutoFit/>
            </a:bodyPr>
            <a:lstStyle/>
            <a:p>
              <a:r>
                <a:rPr lang="en-US" sz="2400" dirty="0"/>
                <a:t>New Attacks will happen</a:t>
              </a:r>
            </a:p>
            <a:p>
              <a:r>
                <a:rPr lang="en-US" sz="2400" dirty="0"/>
                <a:t>Will solutions work? </a:t>
              </a:r>
            </a:p>
          </p:txBody>
        </p:sp>
      </p:grpSp>
      <p:grpSp>
        <p:nvGrpSpPr>
          <p:cNvPr id="3" name="Group 2">
            <a:extLst>
              <a:ext uri="{FF2B5EF4-FFF2-40B4-BE49-F238E27FC236}">
                <a16:creationId xmlns:a16="http://schemas.microsoft.com/office/drawing/2014/main" id="{7EAE7BAB-DE89-D144-98D3-2CBA8B0D4766}"/>
              </a:ext>
            </a:extLst>
          </p:cNvPr>
          <p:cNvGrpSpPr/>
          <p:nvPr/>
        </p:nvGrpSpPr>
        <p:grpSpPr>
          <a:xfrm>
            <a:off x="4251177" y="3119020"/>
            <a:ext cx="3835029" cy="1021541"/>
            <a:chOff x="4251177" y="3119020"/>
            <a:chExt cx="3835029" cy="1021541"/>
          </a:xfrm>
        </p:grpSpPr>
        <p:sp>
          <p:nvSpPr>
            <p:cNvPr id="71" name="TextBox 70">
              <a:extLst>
                <a:ext uri="{FF2B5EF4-FFF2-40B4-BE49-F238E27FC236}">
                  <a16:creationId xmlns:a16="http://schemas.microsoft.com/office/drawing/2014/main" id="{FB041F7E-E755-9B40-9155-6B7D3986EABE}"/>
                </a:ext>
              </a:extLst>
            </p:cNvPr>
            <p:cNvSpPr txBox="1"/>
            <p:nvPr/>
          </p:nvSpPr>
          <p:spPr>
            <a:xfrm>
              <a:off x="5169382" y="3214291"/>
              <a:ext cx="2916824" cy="830997"/>
            </a:xfrm>
            <a:prstGeom prst="rect">
              <a:avLst/>
            </a:prstGeom>
            <a:noFill/>
          </p:spPr>
          <p:txBody>
            <a:bodyPr wrap="none" rtlCol="0">
              <a:spAutoFit/>
            </a:bodyPr>
            <a:lstStyle/>
            <a:p>
              <a:r>
                <a:rPr lang="en-US" sz="2400" dirty="0"/>
                <a:t>Threshold will worsen</a:t>
              </a:r>
            </a:p>
            <a:p>
              <a:r>
                <a:rPr lang="en-US" sz="2400" dirty="0"/>
                <a:t>Will solutions work? </a:t>
              </a:r>
            </a:p>
          </p:txBody>
        </p:sp>
        <p:pic>
          <p:nvPicPr>
            <p:cNvPr id="1028" name="Picture 4">
              <a:extLst>
                <a:ext uri="{FF2B5EF4-FFF2-40B4-BE49-F238E27FC236}">
                  <a16:creationId xmlns:a16="http://schemas.microsoft.com/office/drawing/2014/main" id="{6807E338-9EB7-294A-8654-D70D199811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1177" y="3119020"/>
              <a:ext cx="918205" cy="1021541"/>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Left Brace 13">
            <a:extLst>
              <a:ext uri="{FF2B5EF4-FFF2-40B4-BE49-F238E27FC236}">
                <a16:creationId xmlns:a16="http://schemas.microsoft.com/office/drawing/2014/main" id="{79CCFDCB-4FB2-C64D-8DEB-39BA414FC695}"/>
              </a:ext>
            </a:extLst>
          </p:cNvPr>
          <p:cNvSpPr/>
          <p:nvPr/>
        </p:nvSpPr>
        <p:spPr>
          <a:xfrm rot="16200000">
            <a:off x="7824596" y="1760643"/>
            <a:ext cx="523220" cy="5608317"/>
          </a:xfrm>
          <a:prstGeom prst="leftBrace">
            <a:avLst>
              <a:gd name="adj1" fmla="val 0"/>
              <a:gd name="adj2" fmla="val 50000"/>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93DBE16B-18ED-4741-A833-CAEE6518390B}"/>
              </a:ext>
            </a:extLst>
          </p:cNvPr>
          <p:cNvSpPr txBox="1"/>
          <p:nvPr/>
        </p:nvSpPr>
        <p:spPr>
          <a:xfrm>
            <a:off x="-16462" y="4826412"/>
            <a:ext cx="12130494" cy="523220"/>
          </a:xfrm>
          <a:prstGeom prst="rect">
            <a:avLst/>
          </a:prstGeom>
          <a:solidFill>
            <a:srgbClr val="355BB5"/>
          </a:solidFill>
          <a:ln w="50800">
            <a:noFill/>
          </a:ln>
        </p:spPr>
        <p:txBody>
          <a:bodyPr wrap="square" lIns="0" rIns="0" rtlCol="0">
            <a:spAutoFit/>
          </a:bodyPr>
          <a:lstStyle>
            <a:defPPr>
              <a:defRPr lang="en-US"/>
            </a:defPPr>
            <a:lvl1pPr algn="ctr">
              <a:defRPr sz="2800" b="1">
                <a:solidFill>
                  <a:schemeClr val="bg1"/>
                </a:solidFill>
                <a:latin typeface="Helvetica" charset="0"/>
                <a:ea typeface="Helvetica" charset="0"/>
                <a:cs typeface="Helvetica" charset="0"/>
              </a:defRPr>
            </a:lvl1pPr>
          </a:lstStyle>
          <a:p>
            <a:r>
              <a:rPr lang="en-US" dirty="0"/>
              <a:t>Redesign ECC to detect when mitigation fails (DOS, but avoids hijack)</a:t>
            </a:r>
          </a:p>
        </p:txBody>
      </p:sp>
      <p:sp>
        <p:nvSpPr>
          <p:cNvPr id="19" name="TextBox 18">
            <a:extLst>
              <a:ext uri="{FF2B5EF4-FFF2-40B4-BE49-F238E27FC236}">
                <a16:creationId xmlns:a16="http://schemas.microsoft.com/office/drawing/2014/main" id="{585BC277-0E68-C94D-8387-9522C9F31505}"/>
              </a:ext>
            </a:extLst>
          </p:cNvPr>
          <p:cNvSpPr txBox="1"/>
          <p:nvPr/>
        </p:nvSpPr>
        <p:spPr>
          <a:xfrm>
            <a:off x="16933" y="5736921"/>
            <a:ext cx="12130494" cy="954107"/>
          </a:xfrm>
          <a:prstGeom prst="rect">
            <a:avLst/>
          </a:prstGeom>
          <a:solidFill>
            <a:srgbClr val="355BB5"/>
          </a:solidFill>
          <a:ln w="50800">
            <a:noFill/>
          </a:ln>
        </p:spPr>
        <p:txBody>
          <a:bodyPr wrap="square" lIns="0" rIns="0" rtlCol="0">
            <a:spAutoFit/>
          </a:bodyPr>
          <a:lstStyle>
            <a:defPPr>
              <a:defRPr lang="en-US"/>
            </a:defPPr>
            <a:lvl1pPr algn="ctr">
              <a:defRPr sz="2800" b="1">
                <a:solidFill>
                  <a:schemeClr val="bg1"/>
                </a:solidFill>
                <a:latin typeface="Helvetica" charset="0"/>
                <a:ea typeface="Helvetica" charset="0"/>
                <a:cs typeface="Helvetica" charset="0"/>
              </a:defRPr>
            </a:lvl1pPr>
          </a:lstStyle>
          <a:p>
            <a:r>
              <a:rPr lang="en-US" dirty="0"/>
              <a:t>We show strong detection possible with SECDED/Chipkill for </a:t>
            </a:r>
            <a:r>
              <a:rPr lang="en-US"/>
              <a:t>~free</a:t>
            </a:r>
            <a:endParaRPr lang="en-US" dirty="0"/>
          </a:p>
          <a:p>
            <a:r>
              <a:rPr lang="en-US" dirty="0"/>
              <a:t>Make integrity protection common, not just as part of security package</a:t>
            </a:r>
          </a:p>
        </p:txBody>
      </p:sp>
    </p:spTree>
    <p:extLst>
      <p:ext uri="{BB962C8B-B14F-4D97-AF65-F5344CB8AC3E}">
        <p14:creationId xmlns:p14="http://schemas.microsoft.com/office/powerpoint/2010/main" val="413419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461" y="207814"/>
            <a:ext cx="11685261" cy="711321"/>
          </a:xfrm>
        </p:spPr>
        <p:txBody>
          <a:bodyPr>
            <a:normAutofit/>
          </a:bodyPr>
          <a:lstStyle/>
          <a:p>
            <a:r>
              <a:rPr lang="en-US" dirty="0"/>
              <a:t>Risk Management 101</a:t>
            </a:r>
          </a:p>
        </p:txBody>
      </p:sp>
      <p:pic>
        <p:nvPicPr>
          <p:cNvPr id="48" name="Picture 4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807" y="3414988"/>
            <a:ext cx="2036040" cy="1272525"/>
          </a:xfrm>
          <a:prstGeom prst="rect">
            <a:avLst/>
          </a:prstGeom>
        </p:spPr>
      </p:pic>
      <p:pic>
        <p:nvPicPr>
          <p:cNvPr id="17" name="Picture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37671" y="3583943"/>
            <a:ext cx="918204" cy="1018655"/>
          </a:xfrm>
          <a:prstGeom prst="rect">
            <a:avLst/>
          </a:prstGeom>
        </p:spPr>
      </p:pic>
      <p:sp>
        <p:nvSpPr>
          <p:cNvPr id="66" name="Oval 65">
            <a:extLst>
              <a:ext uri="{FF2B5EF4-FFF2-40B4-BE49-F238E27FC236}">
                <a16:creationId xmlns:a16="http://schemas.microsoft.com/office/drawing/2014/main" id="{62B84A97-81E5-9A4A-BCD8-D5C4ECDB2F6C}"/>
              </a:ext>
            </a:extLst>
          </p:cNvPr>
          <p:cNvSpPr/>
          <p:nvPr/>
        </p:nvSpPr>
        <p:spPr>
          <a:xfrm>
            <a:off x="4755226" y="1904552"/>
            <a:ext cx="2789607" cy="12192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Known</a:t>
            </a:r>
          </a:p>
          <a:p>
            <a:pPr algn="ctr"/>
            <a:r>
              <a:rPr lang="en-US" sz="2800" b="1" dirty="0"/>
              <a:t>Unknowns</a:t>
            </a:r>
          </a:p>
        </p:txBody>
      </p:sp>
      <p:sp>
        <p:nvSpPr>
          <p:cNvPr id="67" name="Oval 66">
            <a:extLst>
              <a:ext uri="{FF2B5EF4-FFF2-40B4-BE49-F238E27FC236}">
                <a16:creationId xmlns:a16="http://schemas.microsoft.com/office/drawing/2014/main" id="{8CED31B6-59FD-EC45-8B3F-A709504BE736}"/>
              </a:ext>
            </a:extLst>
          </p:cNvPr>
          <p:cNvSpPr/>
          <p:nvPr/>
        </p:nvSpPr>
        <p:spPr>
          <a:xfrm>
            <a:off x="8607813" y="1916052"/>
            <a:ext cx="2789607" cy="1219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Unknown</a:t>
            </a:r>
          </a:p>
          <a:p>
            <a:pPr algn="ctr"/>
            <a:r>
              <a:rPr lang="en-US" sz="2800" b="1" dirty="0"/>
              <a:t>Unknowns</a:t>
            </a:r>
          </a:p>
        </p:txBody>
      </p:sp>
      <p:sp>
        <p:nvSpPr>
          <p:cNvPr id="68" name="Oval 67">
            <a:extLst>
              <a:ext uri="{FF2B5EF4-FFF2-40B4-BE49-F238E27FC236}">
                <a16:creationId xmlns:a16="http://schemas.microsoft.com/office/drawing/2014/main" id="{177B54D5-9435-A94A-BD4F-58350F744F9B}"/>
              </a:ext>
            </a:extLst>
          </p:cNvPr>
          <p:cNvSpPr/>
          <p:nvPr/>
        </p:nvSpPr>
        <p:spPr>
          <a:xfrm>
            <a:off x="813125" y="1898152"/>
            <a:ext cx="2789607" cy="1219200"/>
          </a:xfrm>
          <a:prstGeom prst="ellipse">
            <a:avLst/>
          </a:prstGeom>
          <a:solidFill>
            <a:srgbClr val="2D71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Known</a:t>
            </a:r>
          </a:p>
          <a:p>
            <a:pPr algn="ctr"/>
            <a:r>
              <a:rPr lang="en-US" sz="2800" b="1" dirty="0"/>
              <a:t>Knowns</a:t>
            </a:r>
          </a:p>
        </p:txBody>
      </p:sp>
      <p:sp>
        <p:nvSpPr>
          <p:cNvPr id="5" name="TextBox 4">
            <a:extLst>
              <a:ext uri="{FF2B5EF4-FFF2-40B4-BE49-F238E27FC236}">
                <a16:creationId xmlns:a16="http://schemas.microsoft.com/office/drawing/2014/main" id="{A8A7B950-4723-0546-8C5C-59163FBEEC17}"/>
              </a:ext>
            </a:extLst>
          </p:cNvPr>
          <p:cNvSpPr txBox="1"/>
          <p:nvPr/>
        </p:nvSpPr>
        <p:spPr>
          <a:xfrm>
            <a:off x="1575445" y="3487184"/>
            <a:ext cx="1607684" cy="1200329"/>
          </a:xfrm>
          <a:prstGeom prst="rect">
            <a:avLst/>
          </a:prstGeom>
          <a:noFill/>
        </p:spPr>
        <p:txBody>
          <a:bodyPr wrap="none" rtlCol="0">
            <a:spAutoFit/>
          </a:bodyPr>
          <a:lstStyle/>
          <a:p>
            <a:r>
              <a:rPr lang="en-US" sz="2400" dirty="0"/>
              <a:t>Soft Error, </a:t>
            </a:r>
          </a:p>
          <a:p>
            <a:r>
              <a:rPr lang="en-US" sz="2400" dirty="0"/>
              <a:t>Chip failure</a:t>
            </a:r>
          </a:p>
          <a:p>
            <a:r>
              <a:rPr lang="en-US" sz="2400" dirty="0"/>
              <a:t>FIT Rates</a:t>
            </a:r>
          </a:p>
        </p:txBody>
      </p:sp>
      <p:sp>
        <p:nvSpPr>
          <p:cNvPr id="71" name="TextBox 70">
            <a:extLst>
              <a:ext uri="{FF2B5EF4-FFF2-40B4-BE49-F238E27FC236}">
                <a16:creationId xmlns:a16="http://schemas.microsoft.com/office/drawing/2014/main" id="{FB041F7E-E755-9B40-9155-6B7D3986EABE}"/>
              </a:ext>
            </a:extLst>
          </p:cNvPr>
          <p:cNvSpPr txBox="1"/>
          <p:nvPr/>
        </p:nvSpPr>
        <p:spPr>
          <a:xfrm>
            <a:off x="5445071" y="3643431"/>
            <a:ext cx="2474395" cy="830997"/>
          </a:xfrm>
          <a:prstGeom prst="rect">
            <a:avLst/>
          </a:prstGeom>
          <a:noFill/>
        </p:spPr>
        <p:txBody>
          <a:bodyPr wrap="none" rtlCol="0">
            <a:spAutoFit/>
          </a:bodyPr>
          <a:lstStyle/>
          <a:p>
            <a:r>
              <a:rPr lang="en-US" sz="2400" dirty="0"/>
              <a:t>New Failure Mode</a:t>
            </a:r>
          </a:p>
          <a:p>
            <a:r>
              <a:rPr lang="en-US" sz="2400" dirty="0"/>
              <a:t>Higher FIT Rates</a:t>
            </a:r>
          </a:p>
        </p:txBody>
      </p:sp>
      <p:sp>
        <p:nvSpPr>
          <p:cNvPr id="72" name="TextBox 71">
            <a:extLst>
              <a:ext uri="{FF2B5EF4-FFF2-40B4-BE49-F238E27FC236}">
                <a16:creationId xmlns:a16="http://schemas.microsoft.com/office/drawing/2014/main" id="{A0735B21-9D44-734C-A59A-8ED00404B6DD}"/>
              </a:ext>
            </a:extLst>
          </p:cNvPr>
          <p:cNvSpPr txBox="1"/>
          <p:nvPr/>
        </p:nvSpPr>
        <p:spPr>
          <a:xfrm>
            <a:off x="9555276" y="3653357"/>
            <a:ext cx="2403991" cy="830997"/>
          </a:xfrm>
          <a:prstGeom prst="rect">
            <a:avLst/>
          </a:prstGeom>
          <a:noFill/>
        </p:spPr>
        <p:txBody>
          <a:bodyPr wrap="none" rtlCol="0">
            <a:spAutoFit/>
          </a:bodyPr>
          <a:lstStyle/>
          <a:p>
            <a:r>
              <a:rPr lang="en-US" sz="2400" dirty="0"/>
              <a:t>New Attacks</a:t>
            </a:r>
          </a:p>
          <a:p>
            <a:r>
              <a:rPr lang="en-US" sz="2400" dirty="0"/>
              <a:t>New Vulnerability</a:t>
            </a:r>
          </a:p>
        </p:txBody>
      </p:sp>
      <p:pic>
        <p:nvPicPr>
          <p:cNvPr id="1028" name="Picture 4">
            <a:extLst>
              <a:ext uri="{FF2B5EF4-FFF2-40B4-BE49-F238E27FC236}">
                <a16:creationId xmlns:a16="http://schemas.microsoft.com/office/drawing/2014/main" id="{6807E338-9EB7-294A-8654-D70D199811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6866" y="3472352"/>
            <a:ext cx="918205" cy="1021541"/>
          </a:xfrm>
          <a:prstGeom prst="rect">
            <a:avLst/>
          </a:prstGeom>
          <a:noFill/>
          <a:extLst>
            <a:ext uri="{909E8E84-426E-40DD-AFC4-6F175D3DCCD1}">
              <a14:hiddenFill xmlns:a14="http://schemas.microsoft.com/office/drawing/2010/main">
                <a:solidFill>
                  <a:srgbClr val="FFFFFF"/>
                </a:solidFill>
              </a14:hiddenFill>
            </a:ext>
          </a:extLst>
        </p:spPr>
      </p:pic>
      <p:sp>
        <p:nvSpPr>
          <p:cNvPr id="14" name="Left Brace 13">
            <a:extLst>
              <a:ext uri="{FF2B5EF4-FFF2-40B4-BE49-F238E27FC236}">
                <a16:creationId xmlns:a16="http://schemas.microsoft.com/office/drawing/2014/main" id="{79CCFDCB-4FB2-C64D-8DEB-39BA414FC695}"/>
              </a:ext>
            </a:extLst>
          </p:cNvPr>
          <p:cNvSpPr/>
          <p:nvPr/>
        </p:nvSpPr>
        <p:spPr>
          <a:xfrm rot="16200000">
            <a:off x="8402915" y="4149134"/>
            <a:ext cx="499872" cy="2403991"/>
          </a:xfrm>
          <a:prstGeom prst="leftBrace">
            <a:avLst>
              <a:gd name="adj1" fmla="val 0"/>
              <a:gd name="adj2" fmla="val 50000"/>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a:extLst>
              <a:ext uri="{FF2B5EF4-FFF2-40B4-BE49-F238E27FC236}">
                <a16:creationId xmlns:a16="http://schemas.microsoft.com/office/drawing/2014/main" id="{7629B9B3-E705-7443-95D5-9B0F1E80DBDA}"/>
              </a:ext>
            </a:extLst>
          </p:cNvPr>
          <p:cNvSpPr/>
          <p:nvPr/>
        </p:nvSpPr>
        <p:spPr>
          <a:xfrm>
            <a:off x="7385183" y="5704611"/>
            <a:ext cx="2683876" cy="523220"/>
          </a:xfrm>
          <a:prstGeom prst="rect">
            <a:avLst/>
          </a:prstGeom>
          <a:solidFill>
            <a:schemeClr val="accent5"/>
          </a:solidFill>
        </p:spPr>
        <p:txBody>
          <a:bodyPr wrap="none">
            <a:spAutoFit/>
          </a:bodyPr>
          <a:lstStyle/>
          <a:p>
            <a:pPr algn="ctr"/>
            <a:r>
              <a:rPr lang="en-US" sz="2800" b="1" dirty="0">
                <a:solidFill>
                  <a:schemeClr val="bg1"/>
                </a:solidFill>
              </a:rPr>
              <a:t>Focus of this talk</a:t>
            </a:r>
          </a:p>
        </p:txBody>
      </p:sp>
    </p:spTree>
    <p:extLst>
      <p:ext uri="{BB962C8B-B14F-4D97-AF65-F5344CB8AC3E}">
        <p14:creationId xmlns:p14="http://schemas.microsoft.com/office/powerpoint/2010/main" val="143343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1" grpId="0"/>
      <p:bldP spid="72" grpId="0"/>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660" y="246251"/>
            <a:ext cx="11492483" cy="711321"/>
          </a:xfrm>
        </p:spPr>
        <p:txBody>
          <a:bodyPr>
            <a:noAutofit/>
          </a:bodyPr>
          <a:lstStyle/>
          <a:p>
            <a:r>
              <a:rPr lang="en-US" dirty="0"/>
              <a:t>Background on Row-Hammer</a:t>
            </a:r>
          </a:p>
        </p:txBody>
      </p:sp>
      <p:pic>
        <p:nvPicPr>
          <p:cNvPr id="5" name="Graphic 4">
            <a:extLst>
              <a:ext uri="{FF2B5EF4-FFF2-40B4-BE49-F238E27FC236}">
                <a16:creationId xmlns:a16="http://schemas.microsoft.com/office/drawing/2014/main" id="{BAB3E8E2-B559-0E43-8C8F-100896140B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8585" y="1524000"/>
            <a:ext cx="3810000" cy="3810000"/>
          </a:xfrm>
          <a:prstGeom prst="rect">
            <a:avLst/>
          </a:prstGeom>
        </p:spPr>
      </p:pic>
      <p:sp>
        <p:nvSpPr>
          <p:cNvPr id="7" name="Left Arrow 6">
            <a:extLst>
              <a:ext uri="{FF2B5EF4-FFF2-40B4-BE49-F238E27FC236}">
                <a16:creationId xmlns:a16="http://schemas.microsoft.com/office/drawing/2014/main" id="{5A01CBB5-95D5-9D4F-BC7C-DE6D6035BC5D}"/>
              </a:ext>
            </a:extLst>
          </p:cNvPr>
          <p:cNvSpPr/>
          <p:nvPr/>
        </p:nvSpPr>
        <p:spPr>
          <a:xfrm>
            <a:off x="4524668" y="1817225"/>
            <a:ext cx="555585" cy="18519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8" name="Left Arrow 7">
            <a:extLst>
              <a:ext uri="{FF2B5EF4-FFF2-40B4-BE49-F238E27FC236}">
                <a16:creationId xmlns:a16="http://schemas.microsoft.com/office/drawing/2014/main" id="{27034AB4-B2D6-CF4D-9AA1-90186A51EB5A}"/>
              </a:ext>
            </a:extLst>
          </p:cNvPr>
          <p:cNvSpPr/>
          <p:nvPr/>
        </p:nvSpPr>
        <p:spPr>
          <a:xfrm>
            <a:off x="4524668" y="2203047"/>
            <a:ext cx="555585" cy="18519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048BF9F-D33B-B54F-B017-3D66DC47C2D6}"/>
              </a:ext>
            </a:extLst>
          </p:cNvPr>
          <p:cNvSpPr txBox="1"/>
          <p:nvPr/>
        </p:nvSpPr>
        <p:spPr>
          <a:xfrm>
            <a:off x="5038359" y="1708666"/>
            <a:ext cx="1624034" cy="369332"/>
          </a:xfrm>
          <a:prstGeom prst="rect">
            <a:avLst/>
          </a:prstGeom>
          <a:noFill/>
        </p:spPr>
        <p:txBody>
          <a:bodyPr wrap="none" rtlCol="0">
            <a:spAutoFit/>
          </a:bodyPr>
          <a:lstStyle/>
          <a:p>
            <a:r>
              <a:rPr lang="en-US" dirty="0"/>
              <a:t>Aggressor Row </a:t>
            </a:r>
          </a:p>
        </p:txBody>
      </p:sp>
      <p:sp>
        <p:nvSpPr>
          <p:cNvPr id="10" name="TextBox 9">
            <a:extLst>
              <a:ext uri="{FF2B5EF4-FFF2-40B4-BE49-F238E27FC236}">
                <a16:creationId xmlns:a16="http://schemas.microsoft.com/office/drawing/2014/main" id="{C932097F-440B-0F4E-B3DE-ACA32DDAB597}"/>
              </a:ext>
            </a:extLst>
          </p:cNvPr>
          <p:cNvSpPr txBox="1"/>
          <p:nvPr/>
        </p:nvSpPr>
        <p:spPr>
          <a:xfrm>
            <a:off x="5038359" y="2147549"/>
            <a:ext cx="1571136" cy="369332"/>
          </a:xfrm>
          <a:prstGeom prst="rect">
            <a:avLst/>
          </a:prstGeom>
          <a:noFill/>
        </p:spPr>
        <p:txBody>
          <a:bodyPr wrap="none" rtlCol="0">
            <a:spAutoFit/>
          </a:bodyPr>
          <a:lstStyle/>
          <a:p>
            <a:r>
              <a:rPr lang="en-US" dirty="0"/>
              <a:t>Aggressor Row</a:t>
            </a:r>
          </a:p>
        </p:txBody>
      </p:sp>
      <p:sp>
        <p:nvSpPr>
          <p:cNvPr id="11" name="Left Arrow 10">
            <a:extLst>
              <a:ext uri="{FF2B5EF4-FFF2-40B4-BE49-F238E27FC236}">
                <a16:creationId xmlns:a16="http://schemas.microsoft.com/office/drawing/2014/main" id="{E61A8E4F-1414-FC49-AC12-98730C662EA9}"/>
              </a:ext>
            </a:extLst>
          </p:cNvPr>
          <p:cNvSpPr/>
          <p:nvPr/>
        </p:nvSpPr>
        <p:spPr>
          <a:xfrm>
            <a:off x="4524667" y="2030186"/>
            <a:ext cx="2084827" cy="18519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12" name="TextBox 11">
            <a:extLst>
              <a:ext uri="{FF2B5EF4-FFF2-40B4-BE49-F238E27FC236}">
                <a16:creationId xmlns:a16="http://schemas.microsoft.com/office/drawing/2014/main" id="{19E7D16A-5D27-9844-9448-EB6AF5B77081}"/>
              </a:ext>
            </a:extLst>
          </p:cNvPr>
          <p:cNvSpPr txBox="1"/>
          <p:nvPr/>
        </p:nvSpPr>
        <p:spPr>
          <a:xfrm>
            <a:off x="6597919" y="1931459"/>
            <a:ext cx="2125518" cy="369332"/>
          </a:xfrm>
          <a:prstGeom prst="rect">
            <a:avLst/>
          </a:prstGeom>
          <a:noFill/>
        </p:spPr>
        <p:txBody>
          <a:bodyPr wrap="none" rtlCol="0">
            <a:spAutoFit/>
          </a:bodyPr>
          <a:lstStyle/>
          <a:p>
            <a:r>
              <a:rPr lang="en-US" dirty="0"/>
              <a:t>Victim Row (bit flips)</a:t>
            </a:r>
          </a:p>
        </p:txBody>
      </p:sp>
      <p:sp>
        <p:nvSpPr>
          <p:cNvPr id="13" name="TextBox 12">
            <a:extLst>
              <a:ext uri="{FF2B5EF4-FFF2-40B4-BE49-F238E27FC236}">
                <a16:creationId xmlns:a16="http://schemas.microsoft.com/office/drawing/2014/main" id="{A86E8532-3B02-854B-861F-5E64DB55391E}"/>
              </a:ext>
            </a:extLst>
          </p:cNvPr>
          <p:cNvSpPr txBox="1"/>
          <p:nvPr/>
        </p:nvSpPr>
        <p:spPr>
          <a:xfrm>
            <a:off x="1730850" y="5496372"/>
            <a:ext cx="1945469" cy="307777"/>
          </a:xfrm>
          <a:prstGeom prst="rect">
            <a:avLst/>
          </a:prstGeom>
          <a:noFill/>
        </p:spPr>
        <p:txBody>
          <a:bodyPr wrap="none" rtlCol="0">
            <a:spAutoFit/>
          </a:bodyPr>
          <a:lstStyle/>
          <a:p>
            <a:r>
              <a:rPr lang="en-US" sz="1400" dirty="0"/>
              <a:t>Image source: </a:t>
            </a:r>
            <a:r>
              <a:rPr lang="en-US" sz="1400" dirty="0" err="1"/>
              <a:t>wikipedia</a:t>
            </a:r>
            <a:endParaRPr lang="en-US" sz="1400" dirty="0"/>
          </a:p>
        </p:txBody>
      </p:sp>
      <p:sp>
        <p:nvSpPr>
          <p:cNvPr id="15" name="TextBox 14">
            <a:extLst>
              <a:ext uri="{FF2B5EF4-FFF2-40B4-BE49-F238E27FC236}">
                <a16:creationId xmlns:a16="http://schemas.microsoft.com/office/drawing/2014/main" id="{7DA70B97-8818-C345-AFBE-6068A513AAC5}"/>
              </a:ext>
            </a:extLst>
          </p:cNvPr>
          <p:cNvSpPr txBox="1"/>
          <p:nvPr/>
        </p:nvSpPr>
        <p:spPr>
          <a:xfrm>
            <a:off x="5326494" y="3313922"/>
            <a:ext cx="6310317" cy="1569660"/>
          </a:xfrm>
          <a:prstGeom prst="rect">
            <a:avLst/>
          </a:prstGeom>
          <a:noFill/>
        </p:spPr>
        <p:txBody>
          <a:bodyPr wrap="none" rtlCol="0">
            <a:spAutoFit/>
          </a:bodyPr>
          <a:lstStyle/>
          <a:p>
            <a:r>
              <a:rPr lang="en-US" sz="2400" dirty="0"/>
              <a:t>Row Hammer happens due to inter-cell leakage</a:t>
            </a:r>
          </a:p>
          <a:p>
            <a:endParaRPr lang="en-US" sz="2400" dirty="0"/>
          </a:p>
          <a:p>
            <a:r>
              <a:rPr lang="en-US" sz="2400" dirty="0"/>
              <a:t>Activations on neighbor rows cause flips in victim</a:t>
            </a:r>
          </a:p>
          <a:p>
            <a:endParaRPr lang="en-US" sz="2400" dirty="0"/>
          </a:p>
        </p:txBody>
      </p:sp>
      <p:sp>
        <p:nvSpPr>
          <p:cNvPr id="16" name="TextBox 15">
            <a:extLst>
              <a:ext uri="{FF2B5EF4-FFF2-40B4-BE49-F238E27FC236}">
                <a16:creationId xmlns:a16="http://schemas.microsoft.com/office/drawing/2014/main" id="{21F06710-90AA-734B-8008-260EAE7B20B6}"/>
              </a:ext>
            </a:extLst>
          </p:cNvPr>
          <p:cNvSpPr txBox="1"/>
          <p:nvPr/>
        </p:nvSpPr>
        <p:spPr>
          <a:xfrm>
            <a:off x="0" y="6154984"/>
            <a:ext cx="12192000" cy="523220"/>
          </a:xfrm>
          <a:prstGeom prst="rect">
            <a:avLst/>
          </a:prstGeom>
          <a:solidFill>
            <a:srgbClr val="355BB5"/>
          </a:solidFill>
          <a:ln w="50800">
            <a:noFill/>
          </a:ln>
        </p:spPr>
        <p:txBody>
          <a:bodyPr wrap="square" lIns="0" rIns="0" rtlCol="0">
            <a:spAutoFit/>
          </a:bodyPr>
          <a:lstStyle>
            <a:defPPr>
              <a:defRPr lang="en-US"/>
            </a:defPPr>
            <a:lvl1pPr algn="ctr">
              <a:defRPr sz="2800" b="1">
                <a:solidFill>
                  <a:schemeClr val="bg1"/>
                </a:solidFill>
                <a:latin typeface="Helvetica" charset="0"/>
                <a:ea typeface="Helvetica" charset="0"/>
                <a:cs typeface="Helvetica" charset="0"/>
              </a:defRPr>
            </a:lvl1pPr>
          </a:lstStyle>
          <a:p>
            <a:r>
              <a:rPr lang="en-US" dirty="0"/>
              <a:t>Row Hammer is a reliability and security threat</a:t>
            </a:r>
          </a:p>
        </p:txBody>
      </p:sp>
    </p:spTree>
    <p:extLst>
      <p:ext uri="{BB962C8B-B14F-4D97-AF65-F5344CB8AC3E}">
        <p14:creationId xmlns:p14="http://schemas.microsoft.com/office/powerpoint/2010/main" val="993989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660" y="246251"/>
            <a:ext cx="11492483" cy="711321"/>
          </a:xfrm>
        </p:spPr>
        <p:txBody>
          <a:bodyPr>
            <a:noAutofit/>
          </a:bodyPr>
          <a:lstStyle/>
          <a:p>
            <a:r>
              <a:rPr lang="en-US" dirty="0"/>
              <a:t>Row-Hammer Defenses</a:t>
            </a:r>
          </a:p>
        </p:txBody>
      </p:sp>
      <p:sp>
        <p:nvSpPr>
          <p:cNvPr id="5" name="TextBox 4">
            <a:extLst>
              <a:ext uri="{FF2B5EF4-FFF2-40B4-BE49-F238E27FC236}">
                <a16:creationId xmlns:a16="http://schemas.microsoft.com/office/drawing/2014/main" id="{867A6290-9CBB-3C44-9632-140C4FE60EBE}"/>
              </a:ext>
            </a:extLst>
          </p:cNvPr>
          <p:cNvSpPr txBox="1"/>
          <p:nvPr/>
        </p:nvSpPr>
        <p:spPr>
          <a:xfrm>
            <a:off x="1468265" y="1260907"/>
            <a:ext cx="9841419" cy="4770537"/>
          </a:xfrm>
          <a:prstGeom prst="rect">
            <a:avLst/>
          </a:prstGeom>
          <a:noFill/>
        </p:spPr>
        <p:txBody>
          <a:bodyPr wrap="square" rtlCol="0">
            <a:spAutoFit/>
          </a:bodyPr>
          <a:lstStyle/>
          <a:p>
            <a:pPr marL="514350" indent="-514350">
              <a:buAutoNum type="arabicPeriod"/>
            </a:pPr>
            <a:r>
              <a:rPr lang="en-US" sz="2800" b="1" dirty="0"/>
              <a:t>Increases the Refresh Rate</a:t>
            </a:r>
          </a:p>
          <a:p>
            <a:pPr marL="971550" lvl="1" indent="-514350">
              <a:buFont typeface="Arial" panose="020B0604020202020204" pitchFamily="34" charset="0"/>
              <a:buChar char="•"/>
            </a:pPr>
            <a:r>
              <a:rPr lang="en-US" sz="2400" dirty="0"/>
              <a:t>Refresh rates of 32ms and 16ms reduces RH</a:t>
            </a:r>
          </a:p>
          <a:p>
            <a:pPr marL="971550" lvl="1" indent="-514350">
              <a:buFont typeface="Arial" panose="020B0604020202020204" pitchFamily="34" charset="0"/>
              <a:buChar char="•"/>
            </a:pPr>
            <a:r>
              <a:rPr lang="en-US" sz="2400" dirty="0"/>
              <a:t>Power and performance overheads</a:t>
            </a:r>
          </a:p>
          <a:p>
            <a:pPr marL="971550" lvl="1" indent="-514350">
              <a:buFont typeface="Arial" panose="020B0604020202020204" pitchFamily="34" charset="0"/>
              <a:buChar char="•"/>
            </a:pPr>
            <a:r>
              <a:rPr lang="en-US" sz="2400" dirty="0"/>
              <a:t>Not guaranteed to eliminate RH</a:t>
            </a:r>
            <a:endParaRPr lang="en-US" sz="2800" b="1" dirty="0"/>
          </a:p>
          <a:p>
            <a:pPr marL="514350" indent="-514350">
              <a:buAutoNum type="arabicPeriod"/>
            </a:pPr>
            <a:endParaRPr lang="en-US" sz="1400" b="1" dirty="0"/>
          </a:p>
          <a:p>
            <a:pPr marL="514350" indent="-514350">
              <a:buAutoNum type="arabicPeriod"/>
            </a:pPr>
            <a:r>
              <a:rPr lang="en-US" sz="2800" b="1" dirty="0"/>
              <a:t>Proactively Refresh Victim Rows (Probabilistic/Counter)</a:t>
            </a:r>
          </a:p>
          <a:p>
            <a:pPr marL="971550" lvl="1" indent="-514350">
              <a:buFont typeface="Arial" panose="020B0604020202020204" pitchFamily="34" charset="0"/>
              <a:buChar char="•"/>
            </a:pPr>
            <a:r>
              <a:rPr lang="en-US" sz="2400" dirty="0"/>
              <a:t>Based on “RH Threshold” – threshold varies across bits/time</a:t>
            </a:r>
          </a:p>
          <a:p>
            <a:pPr marL="971550" lvl="1" indent="-514350">
              <a:buFont typeface="Arial" panose="020B0604020202020204" pitchFamily="34" charset="0"/>
              <a:buChar char="•"/>
            </a:pPr>
            <a:r>
              <a:rPr lang="en-US" sz="2400" dirty="0"/>
              <a:t>Need location of victim rows – not provided by vendor</a:t>
            </a:r>
          </a:p>
          <a:p>
            <a:pPr marL="971550" lvl="1" indent="-514350">
              <a:buFont typeface="Arial" panose="020B0604020202020204" pitchFamily="34" charset="0"/>
              <a:buChar char="•"/>
            </a:pPr>
            <a:r>
              <a:rPr lang="en-US" sz="2400" dirty="0"/>
              <a:t>How many neighbors to protect?  Distant neighbors get affected too  </a:t>
            </a:r>
          </a:p>
          <a:p>
            <a:pPr marL="514350" indent="-514350">
              <a:buAutoNum type="arabicPeriod"/>
            </a:pPr>
            <a:endParaRPr lang="en-US" sz="1400" b="1" dirty="0"/>
          </a:p>
          <a:p>
            <a:pPr marL="514350" indent="-514350">
              <a:buAutoNum type="arabicPeriod"/>
            </a:pPr>
            <a:r>
              <a:rPr lang="en-US" sz="2800" b="1" dirty="0"/>
              <a:t>Rely on ECC to Tolerate Row-Hammer?</a:t>
            </a:r>
          </a:p>
          <a:p>
            <a:pPr marL="971550" lvl="1" indent="-514350">
              <a:buFont typeface="Arial" panose="020B0604020202020204" pitchFamily="34" charset="0"/>
              <a:buChar char="•"/>
            </a:pPr>
            <a:r>
              <a:rPr lang="en-US" sz="2400" dirty="0" err="1"/>
              <a:t>ECCploit</a:t>
            </a:r>
            <a:r>
              <a:rPr lang="en-US" sz="2400" dirty="0"/>
              <a:t> demonstrated RH on SECDED memories</a:t>
            </a:r>
          </a:p>
          <a:p>
            <a:pPr marL="971550" lvl="1" indent="-514350">
              <a:buFont typeface="Arial" panose="020B0604020202020204" pitchFamily="34" charset="0"/>
              <a:buChar char="•"/>
            </a:pPr>
            <a:r>
              <a:rPr lang="en-US" sz="2400" dirty="0" err="1"/>
              <a:t>ECCploit</a:t>
            </a:r>
            <a:r>
              <a:rPr lang="en-US" sz="2400" dirty="0"/>
              <a:t> discusses possible attack on Chipkill memories</a:t>
            </a:r>
            <a:endParaRPr lang="en-US" sz="2800" b="1" dirty="0"/>
          </a:p>
        </p:txBody>
      </p:sp>
      <p:sp>
        <p:nvSpPr>
          <p:cNvPr id="6" name="TextBox 5">
            <a:extLst>
              <a:ext uri="{FF2B5EF4-FFF2-40B4-BE49-F238E27FC236}">
                <a16:creationId xmlns:a16="http://schemas.microsoft.com/office/drawing/2014/main" id="{BC3DD252-F551-5140-8EE6-B92B0CCA2B38}"/>
              </a:ext>
            </a:extLst>
          </p:cNvPr>
          <p:cNvSpPr txBox="1"/>
          <p:nvPr/>
        </p:nvSpPr>
        <p:spPr>
          <a:xfrm>
            <a:off x="2280555" y="6202832"/>
            <a:ext cx="7208954" cy="523220"/>
          </a:xfrm>
          <a:prstGeom prst="rect">
            <a:avLst/>
          </a:prstGeom>
          <a:solidFill>
            <a:srgbClr val="355BB5"/>
          </a:solidFill>
          <a:ln w="50800">
            <a:noFill/>
          </a:ln>
        </p:spPr>
        <p:txBody>
          <a:bodyPr wrap="square" lIns="0" rIns="0" rtlCol="0">
            <a:spAutoFit/>
          </a:bodyPr>
          <a:lstStyle>
            <a:defPPr>
              <a:defRPr lang="en-US"/>
            </a:defPPr>
            <a:lvl1pPr algn="ctr">
              <a:defRPr sz="2800" b="1">
                <a:solidFill>
                  <a:schemeClr val="bg1"/>
                </a:solidFill>
                <a:latin typeface="Helvetica" charset="0"/>
                <a:ea typeface="Helvetica" charset="0"/>
                <a:cs typeface="Helvetica" charset="0"/>
              </a:defRPr>
            </a:lvl1pPr>
          </a:lstStyle>
          <a:p>
            <a:r>
              <a:rPr lang="en-US" dirty="0"/>
              <a:t>No guaranteed solution for Row-Hammer</a:t>
            </a:r>
          </a:p>
        </p:txBody>
      </p:sp>
    </p:spTree>
    <p:extLst>
      <p:ext uri="{BB962C8B-B14F-4D97-AF65-F5344CB8AC3E}">
        <p14:creationId xmlns:p14="http://schemas.microsoft.com/office/powerpoint/2010/main" val="134855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72" y="246251"/>
            <a:ext cx="11888071" cy="711321"/>
          </a:xfrm>
        </p:spPr>
        <p:txBody>
          <a:bodyPr>
            <a:noAutofit/>
          </a:bodyPr>
          <a:lstStyle/>
          <a:p>
            <a:r>
              <a:rPr lang="en-US" dirty="0"/>
              <a:t>The “Unknown Unknowns”</a:t>
            </a:r>
          </a:p>
        </p:txBody>
      </p:sp>
      <p:pic>
        <p:nvPicPr>
          <p:cNvPr id="5" name="Picture 4" descr="Icon&#10;&#10;Description automatically generated">
            <a:extLst>
              <a:ext uri="{FF2B5EF4-FFF2-40B4-BE49-F238E27FC236}">
                <a16:creationId xmlns:a16="http://schemas.microsoft.com/office/drawing/2014/main" id="{1F893E34-AF42-0747-A1CD-E36C6CD819B9}"/>
              </a:ext>
            </a:extLst>
          </p:cNvPr>
          <p:cNvPicPr>
            <a:picLocks noChangeAspect="1"/>
          </p:cNvPicPr>
          <p:nvPr/>
        </p:nvPicPr>
        <p:blipFill>
          <a:blip r:embed="rId3"/>
          <a:stretch>
            <a:fillRect/>
          </a:stretch>
        </p:blipFill>
        <p:spPr>
          <a:xfrm>
            <a:off x="8120727" y="1423267"/>
            <a:ext cx="2348462" cy="1364423"/>
          </a:xfrm>
          <a:prstGeom prst="rect">
            <a:avLst/>
          </a:prstGeom>
        </p:spPr>
      </p:pic>
      <p:pic>
        <p:nvPicPr>
          <p:cNvPr id="1026" name="Picture 2">
            <a:extLst>
              <a:ext uri="{FF2B5EF4-FFF2-40B4-BE49-F238E27FC236}">
                <a16:creationId xmlns:a16="http://schemas.microsoft.com/office/drawing/2014/main" id="{74D363F4-4D4C-3B46-B3F6-B997368A45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382608"/>
            <a:ext cx="1656734" cy="14932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ew JavaScript Exploit Can Now Carry Out DDR4 Rowhammer Attacks">
            <a:extLst>
              <a:ext uri="{FF2B5EF4-FFF2-40B4-BE49-F238E27FC236}">
                <a16:creationId xmlns:a16="http://schemas.microsoft.com/office/drawing/2014/main" id="{2C25EBA5-DC2C-2142-9CAC-7BD0FB930E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2304" y="1541976"/>
            <a:ext cx="2192908" cy="1144650"/>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6">
            <a:extLst>
              <a:ext uri="{FF2B5EF4-FFF2-40B4-BE49-F238E27FC236}">
                <a16:creationId xmlns:a16="http://schemas.microsoft.com/office/drawing/2014/main" id="{AB591983-4C23-BF4C-8096-A607CCA65347}"/>
              </a:ext>
            </a:extLst>
          </p:cNvPr>
          <p:cNvSpPr/>
          <p:nvPr/>
        </p:nvSpPr>
        <p:spPr>
          <a:xfrm>
            <a:off x="3998537" y="1684034"/>
            <a:ext cx="2097463" cy="87034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RH ATTACK</a:t>
            </a:r>
          </a:p>
        </p:txBody>
      </p:sp>
      <p:sp>
        <p:nvSpPr>
          <p:cNvPr id="11" name="TextBox 10">
            <a:extLst>
              <a:ext uri="{FF2B5EF4-FFF2-40B4-BE49-F238E27FC236}">
                <a16:creationId xmlns:a16="http://schemas.microsoft.com/office/drawing/2014/main" id="{FB197FF1-26B1-4F4C-9373-3F987EF1B346}"/>
              </a:ext>
            </a:extLst>
          </p:cNvPr>
          <p:cNvSpPr txBox="1"/>
          <p:nvPr/>
        </p:nvSpPr>
        <p:spPr>
          <a:xfrm>
            <a:off x="6139107" y="2797058"/>
            <a:ext cx="1503938" cy="954107"/>
          </a:xfrm>
          <a:prstGeom prst="rect">
            <a:avLst/>
          </a:prstGeom>
          <a:noFill/>
        </p:spPr>
        <p:txBody>
          <a:bodyPr wrap="none" rtlCol="0">
            <a:spAutoFit/>
          </a:bodyPr>
          <a:lstStyle/>
          <a:p>
            <a:pPr algn="ctr"/>
            <a:r>
              <a:rPr lang="en-US" sz="2800" dirty="0"/>
              <a:t>System </a:t>
            </a:r>
          </a:p>
          <a:p>
            <a:pPr algn="ctr"/>
            <a:r>
              <a:rPr lang="en-US" sz="2800" dirty="0"/>
              <a:t>Hijacking</a:t>
            </a:r>
          </a:p>
        </p:txBody>
      </p:sp>
      <p:sp>
        <p:nvSpPr>
          <p:cNvPr id="12" name="TextBox 11">
            <a:extLst>
              <a:ext uri="{FF2B5EF4-FFF2-40B4-BE49-F238E27FC236}">
                <a16:creationId xmlns:a16="http://schemas.microsoft.com/office/drawing/2014/main" id="{A57F17CF-87AB-B04C-A666-D08B14D22435}"/>
              </a:ext>
            </a:extLst>
          </p:cNvPr>
          <p:cNvSpPr txBox="1"/>
          <p:nvPr/>
        </p:nvSpPr>
        <p:spPr>
          <a:xfrm>
            <a:off x="8120727" y="2726037"/>
            <a:ext cx="2314416" cy="954107"/>
          </a:xfrm>
          <a:prstGeom prst="rect">
            <a:avLst/>
          </a:prstGeom>
          <a:noFill/>
        </p:spPr>
        <p:txBody>
          <a:bodyPr wrap="none" rtlCol="0">
            <a:spAutoFit/>
          </a:bodyPr>
          <a:lstStyle/>
          <a:p>
            <a:pPr algn="ctr"/>
            <a:r>
              <a:rPr lang="en-US" sz="2800" dirty="0"/>
              <a:t>Breaking </a:t>
            </a:r>
          </a:p>
          <a:p>
            <a:pPr algn="ctr"/>
            <a:r>
              <a:rPr lang="en-US" sz="2800" dirty="0"/>
              <a:t>Confidentiality</a:t>
            </a:r>
          </a:p>
        </p:txBody>
      </p:sp>
      <p:grpSp>
        <p:nvGrpSpPr>
          <p:cNvPr id="15" name="Group 14">
            <a:extLst>
              <a:ext uri="{FF2B5EF4-FFF2-40B4-BE49-F238E27FC236}">
                <a16:creationId xmlns:a16="http://schemas.microsoft.com/office/drawing/2014/main" id="{D22F9724-1E9A-FF40-A6FA-7DA044F359BF}"/>
              </a:ext>
            </a:extLst>
          </p:cNvPr>
          <p:cNvGrpSpPr/>
          <p:nvPr/>
        </p:nvGrpSpPr>
        <p:grpSpPr>
          <a:xfrm>
            <a:off x="2915287" y="4131963"/>
            <a:ext cx="8823208" cy="1128333"/>
            <a:chOff x="2915287" y="4131963"/>
            <a:chExt cx="8823208" cy="1128333"/>
          </a:xfrm>
        </p:grpSpPr>
        <p:sp>
          <p:nvSpPr>
            <p:cNvPr id="9" name="Right Arrow 8">
              <a:extLst>
                <a:ext uri="{FF2B5EF4-FFF2-40B4-BE49-F238E27FC236}">
                  <a16:creationId xmlns:a16="http://schemas.microsoft.com/office/drawing/2014/main" id="{356D49AB-ACA3-8F4C-9063-30160A50B318}"/>
                </a:ext>
              </a:extLst>
            </p:cNvPr>
            <p:cNvSpPr/>
            <p:nvPr/>
          </p:nvSpPr>
          <p:spPr>
            <a:xfrm rot="20216946">
              <a:off x="2915287" y="4803096"/>
              <a:ext cx="1148382" cy="457200"/>
            </a:xfrm>
            <a:prstGeom prst="rightArrow">
              <a:avLst/>
            </a:prstGeom>
            <a:solidFill>
              <a:srgbClr val="2D71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B5CEC17-5A2B-D142-8B47-01194042A9CD}"/>
                </a:ext>
              </a:extLst>
            </p:cNvPr>
            <p:cNvSpPr txBox="1"/>
            <p:nvPr/>
          </p:nvSpPr>
          <p:spPr>
            <a:xfrm>
              <a:off x="4026256" y="4131963"/>
              <a:ext cx="7712239" cy="954107"/>
            </a:xfrm>
            <a:prstGeom prst="rect">
              <a:avLst/>
            </a:prstGeom>
            <a:solidFill>
              <a:srgbClr val="2D7100"/>
            </a:solidFill>
          </p:spPr>
          <p:txBody>
            <a:bodyPr wrap="none" rtlCol="0">
              <a:spAutoFit/>
            </a:bodyPr>
            <a:lstStyle/>
            <a:p>
              <a:pPr algn="ctr"/>
              <a:r>
                <a:rPr lang="en-US" sz="2800" dirty="0">
                  <a:solidFill>
                    <a:schemeClr val="bg1"/>
                  </a:solidFill>
                </a:rPr>
                <a:t>Guaranteed solution – works for all systems/attacks</a:t>
              </a:r>
            </a:p>
            <a:p>
              <a:pPr algn="ctr"/>
              <a:r>
                <a:rPr lang="en-US" sz="2800" dirty="0">
                  <a:solidFill>
                    <a:schemeClr val="bg1"/>
                  </a:solidFill>
                </a:rPr>
                <a:t>(no need to worry about RH anymore)</a:t>
              </a:r>
            </a:p>
          </p:txBody>
        </p:sp>
      </p:grpSp>
      <p:sp>
        <p:nvSpPr>
          <p:cNvPr id="16" name="Right Arrow 15">
            <a:extLst>
              <a:ext uri="{FF2B5EF4-FFF2-40B4-BE49-F238E27FC236}">
                <a16:creationId xmlns:a16="http://schemas.microsoft.com/office/drawing/2014/main" id="{80D17436-D838-D044-841E-04D199E7AFCD}"/>
              </a:ext>
            </a:extLst>
          </p:cNvPr>
          <p:cNvSpPr/>
          <p:nvPr/>
        </p:nvSpPr>
        <p:spPr>
          <a:xfrm rot="1088928">
            <a:off x="2919038" y="5470952"/>
            <a:ext cx="1094917" cy="4572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B19A893-642C-9745-A53B-62798615A793}"/>
              </a:ext>
            </a:extLst>
          </p:cNvPr>
          <p:cNvSpPr txBox="1"/>
          <p:nvPr/>
        </p:nvSpPr>
        <p:spPr>
          <a:xfrm>
            <a:off x="4176701" y="5413457"/>
            <a:ext cx="7712239" cy="954107"/>
          </a:xfrm>
          <a:prstGeom prst="rect">
            <a:avLst/>
          </a:prstGeom>
          <a:solidFill>
            <a:srgbClr val="C00000"/>
          </a:solidFill>
        </p:spPr>
        <p:txBody>
          <a:bodyPr wrap="square" rtlCol="0">
            <a:spAutoFit/>
          </a:bodyPr>
          <a:lstStyle/>
          <a:p>
            <a:pPr algn="ctr"/>
            <a:r>
              <a:rPr lang="en-US" sz="2800" dirty="0">
                <a:solidFill>
                  <a:schemeClr val="bg1"/>
                </a:solidFill>
              </a:rPr>
              <a:t>All solutions will have some weakness (new attacks)</a:t>
            </a:r>
          </a:p>
          <a:p>
            <a:pPr algn="ctr"/>
            <a:r>
              <a:rPr lang="en-US" sz="2800" dirty="0">
                <a:solidFill>
                  <a:schemeClr val="bg1"/>
                </a:solidFill>
              </a:rPr>
              <a:t>(focus on detecting when RH eventually occurs)</a:t>
            </a:r>
          </a:p>
        </p:txBody>
      </p:sp>
      <p:grpSp>
        <p:nvGrpSpPr>
          <p:cNvPr id="14" name="Group 13">
            <a:extLst>
              <a:ext uri="{FF2B5EF4-FFF2-40B4-BE49-F238E27FC236}">
                <a16:creationId xmlns:a16="http://schemas.microsoft.com/office/drawing/2014/main" id="{F5C1965D-9192-4440-B21E-1E44A832BA74}"/>
              </a:ext>
            </a:extLst>
          </p:cNvPr>
          <p:cNvGrpSpPr/>
          <p:nvPr/>
        </p:nvGrpSpPr>
        <p:grpSpPr>
          <a:xfrm>
            <a:off x="78922" y="3576028"/>
            <a:ext cx="3176832" cy="3172031"/>
            <a:chOff x="156021" y="3689079"/>
            <a:chExt cx="3176832" cy="3172031"/>
          </a:xfrm>
        </p:grpSpPr>
        <p:pic>
          <p:nvPicPr>
            <p:cNvPr id="1030" name="Picture 6">
              <a:extLst>
                <a:ext uri="{FF2B5EF4-FFF2-40B4-BE49-F238E27FC236}">
                  <a16:creationId xmlns:a16="http://schemas.microsoft.com/office/drawing/2014/main" id="{B005759D-30A1-934F-B944-92A4483268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7194" y="3689079"/>
              <a:ext cx="2374484" cy="2374484"/>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14286099-BF10-ED44-8116-37AE61DDEB09}"/>
                </a:ext>
              </a:extLst>
            </p:cNvPr>
            <p:cNvSpPr txBox="1"/>
            <p:nvPr/>
          </p:nvSpPr>
          <p:spPr>
            <a:xfrm>
              <a:off x="156021" y="5907003"/>
              <a:ext cx="3176832" cy="954107"/>
            </a:xfrm>
            <a:prstGeom prst="rect">
              <a:avLst/>
            </a:prstGeom>
            <a:noFill/>
            <a:ln>
              <a:solidFill>
                <a:srgbClr val="C00000"/>
              </a:solidFill>
            </a:ln>
          </p:spPr>
          <p:txBody>
            <a:bodyPr wrap="none" rtlCol="0">
              <a:spAutoFit/>
            </a:bodyPr>
            <a:lstStyle/>
            <a:p>
              <a:pPr algn="ctr"/>
              <a:r>
                <a:rPr lang="en-US" sz="2800" b="1" dirty="0"/>
                <a:t>Important area</a:t>
              </a:r>
            </a:p>
            <a:p>
              <a:pPr algn="ctr"/>
              <a:r>
                <a:rPr lang="en-US" sz="2800" b="1" dirty="0"/>
                <a:t>We encourage this!!</a:t>
              </a:r>
            </a:p>
          </p:txBody>
        </p:sp>
      </p:grpSp>
      <p:sp>
        <p:nvSpPr>
          <p:cNvPr id="19" name="TextBox 18">
            <a:extLst>
              <a:ext uri="{FF2B5EF4-FFF2-40B4-BE49-F238E27FC236}">
                <a16:creationId xmlns:a16="http://schemas.microsoft.com/office/drawing/2014/main" id="{CC00205C-2BA4-0C4D-8C3B-31ACDBBB020B}"/>
              </a:ext>
            </a:extLst>
          </p:cNvPr>
          <p:cNvSpPr txBox="1"/>
          <p:nvPr/>
        </p:nvSpPr>
        <p:spPr>
          <a:xfrm>
            <a:off x="8180614" y="7135586"/>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117C984E-CA1C-344F-B904-AF805CEF4712}"/>
              </a:ext>
            </a:extLst>
          </p:cNvPr>
          <p:cNvSpPr txBox="1"/>
          <p:nvPr/>
        </p:nvSpPr>
        <p:spPr>
          <a:xfrm>
            <a:off x="951864" y="3597796"/>
            <a:ext cx="1463029" cy="646331"/>
          </a:xfrm>
          <a:prstGeom prst="rect">
            <a:avLst/>
          </a:prstGeom>
          <a:solidFill>
            <a:srgbClr val="C00000"/>
          </a:solidFill>
        </p:spPr>
        <p:txBody>
          <a:bodyPr wrap="none" rtlCol="0">
            <a:spAutoFit/>
          </a:bodyPr>
          <a:lstStyle/>
          <a:p>
            <a:pPr algn="ctr"/>
            <a:r>
              <a:rPr lang="en-US" dirty="0">
                <a:solidFill>
                  <a:schemeClr val="bg1"/>
                </a:solidFill>
              </a:rPr>
              <a:t>Row Hammer</a:t>
            </a:r>
          </a:p>
          <a:p>
            <a:pPr algn="ctr"/>
            <a:r>
              <a:rPr lang="en-US" dirty="0">
                <a:solidFill>
                  <a:schemeClr val="bg1"/>
                </a:solidFill>
              </a:rPr>
              <a:t>Solution</a:t>
            </a:r>
          </a:p>
        </p:txBody>
      </p:sp>
    </p:spTree>
    <p:extLst>
      <p:ext uri="{BB962C8B-B14F-4D97-AF65-F5344CB8AC3E}">
        <p14:creationId xmlns:p14="http://schemas.microsoft.com/office/powerpoint/2010/main" val="243679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72" y="246251"/>
            <a:ext cx="11888071" cy="711321"/>
          </a:xfrm>
        </p:spPr>
        <p:txBody>
          <a:bodyPr>
            <a:noAutofit/>
          </a:bodyPr>
          <a:lstStyle/>
          <a:p>
            <a:r>
              <a:rPr lang="en-US" dirty="0"/>
              <a:t>Proposal: Rethink ECC Designs</a:t>
            </a:r>
          </a:p>
        </p:txBody>
      </p:sp>
      <p:sp>
        <p:nvSpPr>
          <p:cNvPr id="4" name="TextBox 3">
            <a:extLst>
              <a:ext uri="{FF2B5EF4-FFF2-40B4-BE49-F238E27FC236}">
                <a16:creationId xmlns:a16="http://schemas.microsoft.com/office/drawing/2014/main" id="{BEA9855C-8C34-504E-B928-2E1412E01C1A}"/>
              </a:ext>
            </a:extLst>
          </p:cNvPr>
          <p:cNvSpPr txBox="1"/>
          <p:nvPr/>
        </p:nvSpPr>
        <p:spPr>
          <a:xfrm>
            <a:off x="195072" y="6102834"/>
            <a:ext cx="11649047" cy="523220"/>
          </a:xfrm>
          <a:prstGeom prst="rect">
            <a:avLst/>
          </a:prstGeom>
          <a:solidFill>
            <a:srgbClr val="355BB5"/>
          </a:solidFill>
          <a:ln w="50800">
            <a:noFill/>
          </a:ln>
        </p:spPr>
        <p:txBody>
          <a:bodyPr wrap="square" lIns="0" rIns="0" rtlCol="0">
            <a:spAutoFit/>
          </a:bodyPr>
          <a:lstStyle>
            <a:defPPr>
              <a:defRPr lang="en-US"/>
            </a:defPPr>
            <a:lvl1pPr algn="ctr">
              <a:defRPr sz="2800" b="1">
                <a:solidFill>
                  <a:schemeClr val="bg1"/>
                </a:solidFill>
                <a:latin typeface="Helvetica" charset="0"/>
                <a:ea typeface="Helvetica" charset="0"/>
                <a:cs typeface="Helvetica" charset="0"/>
              </a:defRPr>
            </a:lvl1pPr>
          </a:lstStyle>
          <a:p>
            <a:r>
              <a:rPr lang="en-US" dirty="0"/>
              <a:t>Goal: Equip ECC with strong detection, while maintaining correction</a:t>
            </a:r>
          </a:p>
        </p:txBody>
      </p:sp>
      <p:sp>
        <p:nvSpPr>
          <p:cNvPr id="6" name="Rectangle 5">
            <a:extLst>
              <a:ext uri="{FF2B5EF4-FFF2-40B4-BE49-F238E27FC236}">
                <a16:creationId xmlns:a16="http://schemas.microsoft.com/office/drawing/2014/main" id="{2B3900C2-95E2-C746-B10D-5C6876F838BC}"/>
              </a:ext>
            </a:extLst>
          </p:cNvPr>
          <p:cNvSpPr/>
          <p:nvPr/>
        </p:nvSpPr>
        <p:spPr>
          <a:xfrm>
            <a:off x="397823" y="1529835"/>
            <a:ext cx="10486973" cy="523220"/>
          </a:xfrm>
          <a:prstGeom prst="rect">
            <a:avLst/>
          </a:prstGeom>
        </p:spPr>
        <p:txBody>
          <a:bodyPr wrap="none">
            <a:spAutoFit/>
          </a:bodyPr>
          <a:lstStyle/>
          <a:p>
            <a:r>
              <a:rPr lang="en-US" sz="2800" dirty="0"/>
              <a:t>Server memory is made of ECC-DIMMs </a:t>
            </a:r>
            <a:r>
              <a:rPr lang="en-US" sz="2800" dirty="0">
                <a:sym typeface="Wingdings" pitchFamily="2" charset="2"/>
              </a:rPr>
              <a:t> Use it for strong detection</a:t>
            </a:r>
            <a:endParaRPr lang="en-US" sz="2800" dirty="0"/>
          </a:p>
        </p:txBody>
      </p:sp>
      <p:pic>
        <p:nvPicPr>
          <p:cNvPr id="8" name="Picture 7" descr="Table&#10;&#10;Description automatically generated">
            <a:extLst>
              <a:ext uri="{FF2B5EF4-FFF2-40B4-BE49-F238E27FC236}">
                <a16:creationId xmlns:a16="http://schemas.microsoft.com/office/drawing/2014/main" id="{EB2E102A-A367-E541-8F31-354452676A49}"/>
              </a:ext>
            </a:extLst>
          </p:cNvPr>
          <p:cNvPicPr>
            <a:picLocks noChangeAspect="1"/>
          </p:cNvPicPr>
          <p:nvPr/>
        </p:nvPicPr>
        <p:blipFill>
          <a:blip r:embed="rId3"/>
          <a:stretch>
            <a:fillRect/>
          </a:stretch>
        </p:blipFill>
        <p:spPr>
          <a:xfrm>
            <a:off x="334117" y="2423170"/>
            <a:ext cx="3848491" cy="2858545"/>
          </a:xfrm>
          <a:prstGeom prst="rect">
            <a:avLst/>
          </a:prstGeom>
        </p:spPr>
      </p:pic>
      <p:sp>
        <p:nvSpPr>
          <p:cNvPr id="19" name="Rectangle 18">
            <a:extLst>
              <a:ext uri="{FF2B5EF4-FFF2-40B4-BE49-F238E27FC236}">
                <a16:creationId xmlns:a16="http://schemas.microsoft.com/office/drawing/2014/main" id="{A75BD84F-A12F-6B47-B687-38AC25646A76}"/>
              </a:ext>
            </a:extLst>
          </p:cNvPr>
          <p:cNvSpPr/>
          <p:nvPr/>
        </p:nvSpPr>
        <p:spPr>
          <a:xfrm>
            <a:off x="4430086" y="4650773"/>
            <a:ext cx="7653057" cy="1261884"/>
          </a:xfrm>
          <a:prstGeom prst="rect">
            <a:avLst/>
          </a:prstGeom>
        </p:spPr>
        <p:txBody>
          <a:bodyPr wrap="none">
            <a:spAutoFit/>
          </a:bodyPr>
          <a:lstStyle/>
          <a:p>
            <a:r>
              <a:rPr lang="en-US" sz="2800" dirty="0"/>
              <a:t>Detection is usually a byproduct of correction</a:t>
            </a:r>
          </a:p>
          <a:p>
            <a:endParaRPr lang="en-US" sz="2000" dirty="0"/>
          </a:p>
          <a:p>
            <a:r>
              <a:rPr lang="en-US" sz="2800" dirty="0"/>
              <a:t>Can we have “Integrity protection” within ECC bits?</a:t>
            </a:r>
          </a:p>
        </p:txBody>
      </p:sp>
      <p:graphicFrame>
        <p:nvGraphicFramePr>
          <p:cNvPr id="20" name="Table 20">
            <a:extLst>
              <a:ext uri="{FF2B5EF4-FFF2-40B4-BE49-F238E27FC236}">
                <a16:creationId xmlns:a16="http://schemas.microsoft.com/office/drawing/2014/main" id="{0CE75485-F616-8548-88E2-876718D30980}"/>
              </a:ext>
            </a:extLst>
          </p:cNvPr>
          <p:cNvGraphicFramePr>
            <a:graphicFrameLocks noGrp="1"/>
          </p:cNvGraphicFramePr>
          <p:nvPr>
            <p:extLst>
              <p:ext uri="{D42A27DB-BD31-4B8C-83A1-F6EECF244321}">
                <p14:modId xmlns:p14="http://schemas.microsoft.com/office/powerpoint/2010/main" val="1385431966"/>
              </p:ext>
            </p:extLst>
          </p:nvPr>
        </p:nvGraphicFramePr>
        <p:xfrm>
          <a:off x="5199281" y="2523464"/>
          <a:ext cx="5664146" cy="1554480"/>
        </p:xfrm>
        <a:graphic>
          <a:graphicData uri="http://schemas.openxmlformats.org/drawingml/2006/table">
            <a:tbl>
              <a:tblPr firstRow="1" bandRow="1">
                <a:tableStyleId>{5C22544A-7EE6-4342-B048-85BDC9FD1C3A}</a:tableStyleId>
              </a:tblPr>
              <a:tblGrid>
                <a:gridCol w="1609271">
                  <a:extLst>
                    <a:ext uri="{9D8B030D-6E8A-4147-A177-3AD203B41FA5}">
                      <a16:colId xmlns:a16="http://schemas.microsoft.com/office/drawing/2014/main" val="2129503140"/>
                    </a:ext>
                  </a:extLst>
                </a:gridCol>
                <a:gridCol w="1763486">
                  <a:extLst>
                    <a:ext uri="{9D8B030D-6E8A-4147-A177-3AD203B41FA5}">
                      <a16:colId xmlns:a16="http://schemas.microsoft.com/office/drawing/2014/main" val="2553110304"/>
                    </a:ext>
                  </a:extLst>
                </a:gridCol>
                <a:gridCol w="2291389">
                  <a:extLst>
                    <a:ext uri="{9D8B030D-6E8A-4147-A177-3AD203B41FA5}">
                      <a16:colId xmlns:a16="http://schemas.microsoft.com/office/drawing/2014/main" val="962793975"/>
                    </a:ext>
                  </a:extLst>
                </a:gridCol>
              </a:tblGrid>
              <a:tr h="370840">
                <a:tc>
                  <a:txBody>
                    <a:bodyPr/>
                    <a:lstStyle/>
                    <a:p>
                      <a:pPr algn="ctr"/>
                      <a:endParaRPr lang="en-US" sz="2800" dirty="0"/>
                    </a:p>
                  </a:txBody>
                  <a:tcPr/>
                </a:tc>
                <a:tc>
                  <a:txBody>
                    <a:bodyPr/>
                    <a:lstStyle/>
                    <a:p>
                      <a:pPr algn="ctr"/>
                      <a:r>
                        <a:rPr lang="en-US" sz="2800" dirty="0"/>
                        <a:t>Correction</a:t>
                      </a:r>
                    </a:p>
                  </a:txBody>
                  <a:tcPr/>
                </a:tc>
                <a:tc>
                  <a:txBody>
                    <a:bodyPr/>
                    <a:lstStyle/>
                    <a:p>
                      <a:pPr algn="ctr"/>
                      <a:r>
                        <a:rPr lang="en-US" sz="2800" dirty="0"/>
                        <a:t>Detection</a:t>
                      </a:r>
                    </a:p>
                  </a:txBody>
                  <a:tcPr/>
                </a:tc>
                <a:extLst>
                  <a:ext uri="{0D108BD9-81ED-4DB2-BD59-A6C34878D82A}">
                    <a16:rowId xmlns:a16="http://schemas.microsoft.com/office/drawing/2014/main" val="2701241444"/>
                  </a:ext>
                </a:extLst>
              </a:tr>
              <a:tr h="370840">
                <a:tc>
                  <a:txBody>
                    <a:bodyPr/>
                    <a:lstStyle/>
                    <a:p>
                      <a:pPr algn="ctr"/>
                      <a:r>
                        <a:rPr lang="en-US" sz="2800" dirty="0"/>
                        <a:t>SECDED</a:t>
                      </a:r>
                    </a:p>
                  </a:txBody>
                  <a:tcPr/>
                </a:tc>
                <a:tc>
                  <a:txBody>
                    <a:bodyPr/>
                    <a:lstStyle/>
                    <a:p>
                      <a:pPr algn="ctr"/>
                      <a:r>
                        <a:rPr lang="en-US" sz="2800" dirty="0"/>
                        <a:t>1-bit</a:t>
                      </a:r>
                    </a:p>
                  </a:txBody>
                  <a:tcPr/>
                </a:tc>
                <a:tc>
                  <a:txBody>
                    <a:bodyPr/>
                    <a:lstStyle/>
                    <a:p>
                      <a:pPr algn="ctr"/>
                      <a:r>
                        <a:rPr lang="en-US" sz="2800" dirty="0"/>
                        <a:t>2-bit</a:t>
                      </a:r>
                    </a:p>
                  </a:txBody>
                  <a:tcPr/>
                </a:tc>
                <a:extLst>
                  <a:ext uri="{0D108BD9-81ED-4DB2-BD59-A6C34878D82A}">
                    <a16:rowId xmlns:a16="http://schemas.microsoft.com/office/drawing/2014/main" val="1191639522"/>
                  </a:ext>
                </a:extLst>
              </a:tr>
              <a:tr h="370840">
                <a:tc>
                  <a:txBody>
                    <a:bodyPr/>
                    <a:lstStyle/>
                    <a:p>
                      <a:pPr algn="ctr"/>
                      <a:r>
                        <a:rPr lang="en-US" sz="2800" dirty="0"/>
                        <a:t>Chipkill</a:t>
                      </a:r>
                    </a:p>
                  </a:txBody>
                  <a:tcPr/>
                </a:tc>
                <a:tc>
                  <a:txBody>
                    <a:bodyPr/>
                    <a:lstStyle/>
                    <a:p>
                      <a:pPr algn="ctr"/>
                      <a:r>
                        <a:rPr lang="en-US" sz="2800" dirty="0"/>
                        <a:t>1-chip</a:t>
                      </a:r>
                    </a:p>
                  </a:txBody>
                  <a:tcPr/>
                </a:tc>
                <a:tc>
                  <a:txBody>
                    <a:bodyPr/>
                    <a:lstStyle/>
                    <a:p>
                      <a:pPr algn="ctr"/>
                      <a:r>
                        <a:rPr lang="en-US" sz="2800" dirty="0"/>
                        <a:t>2-chip</a:t>
                      </a:r>
                    </a:p>
                  </a:txBody>
                  <a:tcPr/>
                </a:tc>
                <a:extLst>
                  <a:ext uri="{0D108BD9-81ED-4DB2-BD59-A6C34878D82A}">
                    <a16:rowId xmlns:a16="http://schemas.microsoft.com/office/drawing/2014/main" val="3770216040"/>
                  </a:ext>
                </a:extLst>
              </a:tr>
            </a:tbl>
          </a:graphicData>
        </a:graphic>
      </p:graphicFrame>
    </p:spTree>
    <p:extLst>
      <p:ext uri="{BB962C8B-B14F-4D97-AF65-F5344CB8AC3E}">
        <p14:creationId xmlns:p14="http://schemas.microsoft.com/office/powerpoint/2010/main" val="135919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31930C1A-E3D1-8A43-BDA3-9EB9FB3819F8}"/>
              </a:ext>
            </a:extLst>
          </p:cNvPr>
          <p:cNvSpPr txBox="1"/>
          <p:nvPr/>
        </p:nvSpPr>
        <p:spPr>
          <a:xfrm>
            <a:off x="7446805" y="1593511"/>
            <a:ext cx="3652282" cy="461665"/>
          </a:xfrm>
          <a:prstGeom prst="rect">
            <a:avLst/>
          </a:prstGeom>
          <a:noFill/>
        </p:spPr>
        <p:txBody>
          <a:bodyPr wrap="none" rtlCol="0">
            <a:spAutoFit/>
          </a:bodyPr>
          <a:lstStyle/>
          <a:p>
            <a:r>
              <a:rPr lang="en-US" sz="2400" dirty="0"/>
              <a:t>IPEM at 64-byte Granularity</a:t>
            </a:r>
          </a:p>
        </p:txBody>
      </p:sp>
      <p:sp>
        <p:nvSpPr>
          <p:cNvPr id="2" name="Title 1"/>
          <p:cNvSpPr>
            <a:spLocks noGrp="1"/>
          </p:cNvSpPr>
          <p:nvPr>
            <p:ph type="title"/>
          </p:nvPr>
        </p:nvSpPr>
        <p:spPr>
          <a:xfrm>
            <a:off x="195072" y="246251"/>
            <a:ext cx="11888071" cy="711321"/>
          </a:xfrm>
        </p:spPr>
        <p:txBody>
          <a:bodyPr>
            <a:noAutofit/>
          </a:bodyPr>
          <a:lstStyle/>
          <a:p>
            <a:r>
              <a:rPr lang="en-US" dirty="0"/>
              <a:t>Integrity-Protected ECC Memory</a:t>
            </a:r>
          </a:p>
        </p:txBody>
      </p:sp>
      <p:sp>
        <p:nvSpPr>
          <p:cNvPr id="3" name="Slide Number Placeholder 2"/>
          <p:cNvSpPr>
            <a:spLocks noGrp="1"/>
          </p:cNvSpPr>
          <p:nvPr>
            <p:ph type="sldNum" sz="quarter" idx="12"/>
          </p:nvPr>
        </p:nvSpPr>
        <p:spPr/>
        <p:txBody>
          <a:bodyPr/>
          <a:lstStyle/>
          <a:p>
            <a:fld id="{CD7065C7-4A24-D642-9F9E-1F3494B16E89}" type="slidenum">
              <a:rPr lang="en-US" smtClean="0"/>
              <a:pPr/>
              <a:t>6</a:t>
            </a:fld>
            <a:endParaRPr lang="en-US"/>
          </a:p>
        </p:txBody>
      </p:sp>
      <p:sp>
        <p:nvSpPr>
          <p:cNvPr id="4" name="TextBox 3">
            <a:extLst>
              <a:ext uri="{FF2B5EF4-FFF2-40B4-BE49-F238E27FC236}">
                <a16:creationId xmlns:a16="http://schemas.microsoft.com/office/drawing/2014/main" id="{BEA9855C-8C34-504E-B928-2E1412E01C1A}"/>
              </a:ext>
            </a:extLst>
          </p:cNvPr>
          <p:cNvSpPr txBox="1"/>
          <p:nvPr/>
        </p:nvSpPr>
        <p:spPr>
          <a:xfrm>
            <a:off x="0" y="6154984"/>
            <a:ext cx="12192000" cy="523220"/>
          </a:xfrm>
          <a:prstGeom prst="rect">
            <a:avLst/>
          </a:prstGeom>
          <a:solidFill>
            <a:srgbClr val="355BB5"/>
          </a:solidFill>
          <a:ln w="50800">
            <a:noFill/>
          </a:ln>
        </p:spPr>
        <p:txBody>
          <a:bodyPr wrap="square" lIns="0" rIns="0" rtlCol="0">
            <a:spAutoFit/>
          </a:bodyPr>
          <a:lstStyle>
            <a:defPPr>
              <a:defRPr lang="en-US"/>
            </a:defPPr>
            <a:lvl1pPr algn="ctr">
              <a:defRPr sz="2800" b="1">
                <a:solidFill>
                  <a:schemeClr val="bg1"/>
                </a:solidFill>
                <a:latin typeface="Helvetica" charset="0"/>
                <a:ea typeface="Helvetica" charset="0"/>
                <a:cs typeface="Helvetica" charset="0"/>
              </a:defRPr>
            </a:lvl1pPr>
          </a:lstStyle>
          <a:p>
            <a:r>
              <a:rPr lang="en-US" dirty="0"/>
              <a:t>IPEM provides strong detection while having ECC-1 for 64-byte line</a:t>
            </a:r>
          </a:p>
        </p:txBody>
      </p:sp>
      <p:grpSp>
        <p:nvGrpSpPr>
          <p:cNvPr id="5" name="Group 4">
            <a:extLst>
              <a:ext uri="{FF2B5EF4-FFF2-40B4-BE49-F238E27FC236}">
                <a16:creationId xmlns:a16="http://schemas.microsoft.com/office/drawing/2014/main" id="{BDD79439-82C2-2245-BFE0-B27A7587D823}"/>
              </a:ext>
            </a:extLst>
          </p:cNvPr>
          <p:cNvGrpSpPr/>
          <p:nvPr/>
        </p:nvGrpSpPr>
        <p:grpSpPr>
          <a:xfrm>
            <a:off x="814538" y="3621692"/>
            <a:ext cx="4483019" cy="505216"/>
            <a:chOff x="1866899" y="3255932"/>
            <a:chExt cx="4483019" cy="505216"/>
          </a:xfrm>
        </p:grpSpPr>
        <p:sp>
          <p:nvSpPr>
            <p:cNvPr id="6" name="Rectangle 5">
              <a:extLst>
                <a:ext uri="{FF2B5EF4-FFF2-40B4-BE49-F238E27FC236}">
                  <a16:creationId xmlns:a16="http://schemas.microsoft.com/office/drawing/2014/main" id="{878C4DD5-8F76-4C40-8919-5A027F084B3F}"/>
                </a:ext>
              </a:extLst>
            </p:cNvPr>
            <p:cNvSpPr/>
            <p:nvPr/>
          </p:nvSpPr>
          <p:spPr>
            <a:xfrm>
              <a:off x="1866899" y="3255932"/>
              <a:ext cx="3911397" cy="505216"/>
            </a:xfrm>
            <a:prstGeom prst="rect">
              <a:avLst/>
            </a:prstGeom>
            <a:solidFill>
              <a:schemeClr val="tx1">
                <a:lumMod val="50000"/>
                <a:lumOff val="50000"/>
                <a:alpha val="7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libri"/>
                  <a:cs typeface="Calibri"/>
                </a:rPr>
                <a:t>DATA (64-bit)</a:t>
              </a:r>
            </a:p>
          </p:txBody>
        </p:sp>
        <p:sp>
          <p:nvSpPr>
            <p:cNvPr id="7" name="Rectangle 6">
              <a:extLst>
                <a:ext uri="{FF2B5EF4-FFF2-40B4-BE49-F238E27FC236}">
                  <a16:creationId xmlns:a16="http://schemas.microsoft.com/office/drawing/2014/main" id="{BF9CBC38-F15F-0446-8F74-08F2E23A58CA}"/>
                </a:ext>
              </a:extLst>
            </p:cNvPr>
            <p:cNvSpPr/>
            <p:nvPr/>
          </p:nvSpPr>
          <p:spPr>
            <a:xfrm>
              <a:off x="5846998" y="3257080"/>
              <a:ext cx="502920" cy="5029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dirty="0">
                  <a:latin typeface="Calibri"/>
                  <a:cs typeface="Calibri"/>
                </a:rPr>
                <a:t>8-bit</a:t>
              </a:r>
            </a:p>
            <a:p>
              <a:pPr algn="ctr"/>
              <a:r>
                <a:rPr lang="en-US" sz="2000" dirty="0">
                  <a:latin typeface="Calibri"/>
                  <a:cs typeface="Calibri"/>
                </a:rPr>
                <a:t>ECC</a:t>
              </a:r>
            </a:p>
          </p:txBody>
        </p:sp>
      </p:grpSp>
      <p:sp>
        <p:nvSpPr>
          <p:cNvPr id="8" name="Arrow: Down 17">
            <a:extLst>
              <a:ext uri="{FF2B5EF4-FFF2-40B4-BE49-F238E27FC236}">
                <a16:creationId xmlns:a16="http://schemas.microsoft.com/office/drawing/2014/main" id="{23B0D503-5B59-0F49-9481-C2BF1BF86D87}"/>
              </a:ext>
            </a:extLst>
          </p:cNvPr>
          <p:cNvSpPr/>
          <p:nvPr/>
        </p:nvSpPr>
        <p:spPr>
          <a:xfrm>
            <a:off x="2744939" y="3176232"/>
            <a:ext cx="278377" cy="393831"/>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a:cs typeface="Calibri"/>
            </a:endParaRPr>
          </a:p>
        </p:txBody>
      </p:sp>
      <p:sp>
        <p:nvSpPr>
          <p:cNvPr id="9" name="Arrow: Down 18">
            <a:extLst>
              <a:ext uri="{FF2B5EF4-FFF2-40B4-BE49-F238E27FC236}">
                <a16:creationId xmlns:a16="http://schemas.microsoft.com/office/drawing/2014/main" id="{6B59DE68-4970-A54B-A28E-261CA1B0BB4D}"/>
              </a:ext>
            </a:extLst>
          </p:cNvPr>
          <p:cNvSpPr/>
          <p:nvPr/>
        </p:nvSpPr>
        <p:spPr>
          <a:xfrm>
            <a:off x="4932742" y="3150621"/>
            <a:ext cx="278377" cy="393831"/>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a:cs typeface="Calibri"/>
            </a:endParaRPr>
          </a:p>
        </p:txBody>
      </p:sp>
      <p:grpSp>
        <p:nvGrpSpPr>
          <p:cNvPr id="10" name="Group 9">
            <a:extLst>
              <a:ext uri="{FF2B5EF4-FFF2-40B4-BE49-F238E27FC236}">
                <a16:creationId xmlns:a16="http://schemas.microsoft.com/office/drawing/2014/main" id="{3FAC20D3-74E6-6D4B-8628-72FE723B0286}"/>
              </a:ext>
            </a:extLst>
          </p:cNvPr>
          <p:cNvGrpSpPr/>
          <p:nvPr/>
        </p:nvGrpSpPr>
        <p:grpSpPr>
          <a:xfrm>
            <a:off x="586904" y="2189625"/>
            <a:ext cx="4979092" cy="941991"/>
            <a:chOff x="1639265" y="1823865"/>
            <a:chExt cx="4979092" cy="941991"/>
          </a:xfrm>
        </p:grpSpPr>
        <p:pic>
          <p:nvPicPr>
            <p:cNvPr id="11" name="Graphic 3">
              <a:extLst>
                <a:ext uri="{FF2B5EF4-FFF2-40B4-BE49-F238E27FC236}">
                  <a16:creationId xmlns:a16="http://schemas.microsoft.com/office/drawing/2014/main" id="{2BFF789D-E33E-1B4C-970E-52AE2FDF7AAA}"/>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639265" y="1823865"/>
              <a:ext cx="4979092" cy="941991"/>
            </a:xfrm>
            <a:prstGeom prst="rect">
              <a:avLst/>
            </a:prstGeom>
          </p:spPr>
        </p:pic>
        <p:sp>
          <p:nvSpPr>
            <p:cNvPr id="12" name="Rectangle 11">
              <a:extLst>
                <a:ext uri="{FF2B5EF4-FFF2-40B4-BE49-F238E27FC236}">
                  <a16:creationId xmlns:a16="http://schemas.microsoft.com/office/drawing/2014/main" id="{F617AB82-79A7-D940-A883-16E5DB4EE229}"/>
                </a:ext>
              </a:extLst>
            </p:cNvPr>
            <p:cNvSpPr/>
            <p:nvPr/>
          </p:nvSpPr>
          <p:spPr>
            <a:xfrm>
              <a:off x="5941929" y="1956345"/>
              <a:ext cx="365760" cy="484632"/>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a:t>ECC</a:t>
              </a:r>
            </a:p>
          </p:txBody>
        </p:sp>
      </p:grpSp>
      <p:grpSp>
        <p:nvGrpSpPr>
          <p:cNvPr id="13" name="Group 12">
            <a:extLst>
              <a:ext uri="{FF2B5EF4-FFF2-40B4-BE49-F238E27FC236}">
                <a16:creationId xmlns:a16="http://schemas.microsoft.com/office/drawing/2014/main" id="{7EEC3C40-4274-2B42-A33E-173C3006EA61}"/>
              </a:ext>
            </a:extLst>
          </p:cNvPr>
          <p:cNvGrpSpPr/>
          <p:nvPr/>
        </p:nvGrpSpPr>
        <p:grpSpPr>
          <a:xfrm>
            <a:off x="6980883" y="3621692"/>
            <a:ext cx="4483019" cy="505216"/>
            <a:chOff x="1866899" y="3255932"/>
            <a:chExt cx="4483019" cy="505216"/>
          </a:xfrm>
        </p:grpSpPr>
        <p:sp>
          <p:nvSpPr>
            <p:cNvPr id="14" name="Rectangle 13">
              <a:extLst>
                <a:ext uri="{FF2B5EF4-FFF2-40B4-BE49-F238E27FC236}">
                  <a16:creationId xmlns:a16="http://schemas.microsoft.com/office/drawing/2014/main" id="{ED1CEFCD-0A02-F34C-86D7-00470B9DB7ED}"/>
                </a:ext>
              </a:extLst>
            </p:cNvPr>
            <p:cNvSpPr/>
            <p:nvPr/>
          </p:nvSpPr>
          <p:spPr>
            <a:xfrm>
              <a:off x="1866899" y="3255932"/>
              <a:ext cx="3911397" cy="505216"/>
            </a:xfrm>
            <a:prstGeom prst="rect">
              <a:avLst/>
            </a:prstGeom>
            <a:solidFill>
              <a:schemeClr val="tx1">
                <a:lumMod val="50000"/>
                <a:lumOff val="50000"/>
                <a:alpha val="7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libri"/>
                  <a:cs typeface="Calibri"/>
                </a:rPr>
                <a:t>64-byte DATA (across 8 transfers)</a:t>
              </a:r>
            </a:p>
          </p:txBody>
        </p:sp>
        <p:sp>
          <p:nvSpPr>
            <p:cNvPr id="15" name="Rectangle 14">
              <a:extLst>
                <a:ext uri="{FF2B5EF4-FFF2-40B4-BE49-F238E27FC236}">
                  <a16:creationId xmlns:a16="http://schemas.microsoft.com/office/drawing/2014/main" id="{058B85D9-87F5-6F40-A0F7-645689E51255}"/>
                </a:ext>
              </a:extLst>
            </p:cNvPr>
            <p:cNvSpPr/>
            <p:nvPr/>
          </p:nvSpPr>
          <p:spPr>
            <a:xfrm>
              <a:off x="5846998" y="3257080"/>
              <a:ext cx="502920" cy="5029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latin typeface="Calibri"/>
                  <a:cs typeface="Calibri"/>
                </a:rPr>
                <a:t>SEC</a:t>
              </a:r>
            </a:p>
            <a:p>
              <a:pPr algn="ctr"/>
              <a:r>
                <a:rPr lang="en-US" sz="1600" dirty="0">
                  <a:latin typeface="Calibri"/>
                  <a:cs typeface="Calibri"/>
                </a:rPr>
                <a:t>MAC</a:t>
              </a:r>
            </a:p>
          </p:txBody>
        </p:sp>
      </p:grpSp>
      <p:sp>
        <p:nvSpPr>
          <p:cNvPr id="16" name="Arrow: Down 17">
            <a:extLst>
              <a:ext uri="{FF2B5EF4-FFF2-40B4-BE49-F238E27FC236}">
                <a16:creationId xmlns:a16="http://schemas.microsoft.com/office/drawing/2014/main" id="{B30E61EC-B40A-AF44-8573-88B92E542B44}"/>
              </a:ext>
            </a:extLst>
          </p:cNvPr>
          <p:cNvSpPr/>
          <p:nvPr/>
        </p:nvSpPr>
        <p:spPr>
          <a:xfrm>
            <a:off x="8911284" y="3176232"/>
            <a:ext cx="278377" cy="393831"/>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a:cs typeface="Calibri"/>
            </a:endParaRPr>
          </a:p>
        </p:txBody>
      </p:sp>
      <p:sp>
        <p:nvSpPr>
          <p:cNvPr id="17" name="Arrow: Down 18">
            <a:extLst>
              <a:ext uri="{FF2B5EF4-FFF2-40B4-BE49-F238E27FC236}">
                <a16:creationId xmlns:a16="http://schemas.microsoft.com/office/drawing/2014/main" id="{683386C4-3060-1746-B127-EFA8048FE34C}"/>
              </a:ext>
            </a:extLst>
          </p:cNvPr>
          <p:cNvSpPr/>
          <p:nvPr/>
        </p:nvSpPr>
        <p:spPr>
          <a:xfrm>
            <a:off x="11099087" y="3150621"/>
            <a:ext cx="278377" cy="393831"/>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a:cs typeface="Calibri"/>
            </a:endParaRPr>
          </a:p>
        </p:txBody>
      </p:sp>
      <p:grpSp>
        <p:nvGrpSpPr>
          <p:cNvPr id="18" name="Group 17">
            <a:extLst>
              <a:ext uri="{FF2B5EF4-FFF2-40B4-BE49-F238E27FC236}">
                <a16:creationId xmlns:a16="http://schemas.microsoft.com/office/drawing/2014/main" id="{EA541C39-B351-CA4E-9FA6-4ABC0DF1FA68}"/>
              </a:ext>
            </a:extLst>
          </p:cNvPr>
          <p:cNvGrpSpPr/>
          <p:nvPr/>
        </p:nvGrpSpPr>
        <p:grpSpPr>
          <a:xfrm>
            <a:off x="6753249" y="2189625"/>
            <a:ext cx="4979092" cy="941991"/>
            <a:chOff x="1639265" y="1823865"/>
            <a:chExt cx="4979092" cy="941991"/>
          </a:xfrm>
        </p:grpSpPr>
        <p:pic>
          <p:nvPicPr>
            <p:cNvPr id="19" name="Graphic 3">
              <a:extLst>
                <a:ext uri="{FF2B5EF4-FFF2-40B4-BE49-F238E27FC236}">
                  <a16:creationId xmlns:a16="http://schemas.microsoft.com/office/drawing/2014/main" id="{EC5660CF-938A-1B47-A7C0-83CE4F5BE33A}"/>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639265" y="1823865"/>
              <a:ext cx="4979092" cy="941991"/>
            </a:xfrm>
            <a:prstGeom prst="rect">
              <a:avLst/>
            </a:prstGeom>
          </p:spPr>
        </p:pic>
        <p:sp>
          <p:nvSpPr>
            <p:cNvPr id="20" name="Rectangle 19">
              <a:extLst>
                <a:ext uri="{FF2B5EF4-FFF2-40B4-BE49-F238E27FC236}">
                  <a16:creationId xmlns:a16="http://schemas.microsoft.com/office/drawing/2014/main" id="{14751A34-6D50-3145-9864-1B65D0B47522}"/>
                </a:ext>
              </a:extLst>
            </p:cNvPr>
            <p:cNvSpPr/>
            <p:nvPr/>
          </p:nvSpPr>
          <p:spPr>
            <a:xfrm>
              <a:off x="5941929" y="1956345"/>
              <a:ext cx="365760" cy="484632"/>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t>SEC</a:t>
              </a:r>
            </a:p>
            <a:p>
              <a:pPr algn="ctr"/>
              <a:r>
                <a:rPr lang="en-US" sz="1400" dirty="0"/>
                <a:t>MAC</a:t>
              </a:r>
            </a:p>
          </p:txBody>
        </p:sp>
      </p:grpSp>
      <p:sp>
        <p:nvSpPr>
          <p:cNvPr id="21" name="TextBox 20">
            <a:extLst>
              <a:ext uri="{FF2B5EF4-FFF2-40B4-BE49-F238E27FC236}">
                <a16:creationId xmlns:a16="http://schemas.microsoft.com/office/drawing/2014/main" id="{FD4B264C-FE77-B14C-970E-129FE9F1218E}"/>
              </a:ext>
            </a:extLst>
          </p:cNvPr>
          <p:cNvSpPr txBox="1"/>
          <p:nvPr/>
        </p:nvSpPr>
        <p:spPr>
          <a:xfrm>
            <a:off x="781289" y="4504404"/>
            <a:ext cx="4691925" cy="830997"/>
          </a:xfrm>
          <a:prstGeom prst="rect">
            <a:avLst/>
          </a:prstGeom>
          <a:noFill/>
        </p:spPr>
        <p:txBody>
          <a:bodyPr wrap="none" rtlCol="0">
            <a:spAutoFit/>
          </a:bodyPr>
          <a:lstStyle/>
          <a:p>
            <a:pPr algn="ctr"/>
            <a:r>
              <a:rPr lang="en-US" sz="2400" dirty="0"/>
              <a:t>(8 transfers of 8-byte data each)</a:t>
            </a:r>
          </a:p>
          <a:p>
            <a:pPr algn="ctr"/>
            <a:r>
              <a:rPr lang="en-US" sz="2400" dirty="0"/>
              <a:t>Detection is byproduct of correction</a:t>
            </a:r>
          </a:p>
        </p:txBody>
      </p:sp>
      <p:sp>
        <p:nvSpPr>
          <p:cNvPr id="22" name="TextBox 21">
            <a:extLst>
              <a:ext uri="{FF2B5EF4-FFF2-40B4-BE49-F238E27FC236}">
                <a16:creationId xmlns:a16="http://schemas.microsoft.com/office/drawing/2014/main" id="{B32B8EDC-5D77-504C-A9A5-5A0C0728C11C}"/>
              </a:ext>
            </a:extLst>
          </p:cNvPr>
          <p:cNvSpPr txBox="1"/>
          <p:nvPr/>
        </p:nvSpPr>
        <p:spPr>
          <a:xfrm>
            <a:off x="6495558" y="4535837"/>
            <a:ext cx="5481180" cy="461665"/>
          </a:xfrm>
          <a:prstGeom prst="rect">
            <a:avLst/>
          </a:prstGeom>
          <a:noFill/>
        </p:spPr>
        <p:txBody>
          <a:bodyPr wrap="none" rtlCol="0">
            <a:spAutoFit/>
          </a:bodyPr>
          <a:lstStyle/>
          <a:p>
            <a:r>
              <a:rPr lang="en-US" sz="2400" dirty="0"/>
              <a:t>(64-byte data + 10-bit ECC-1 + 54-bit MAC)</a:t>
            </a:r>
          </a:p>
        </p:txBody>
      </p:sp>
      <p:sp>
        <p:nvSpPr>
          <p:cNvPr id="23" name="Rectangle 22">
            <a:extLst>
              <a:ext uri="{FF2B5EF4-FFF2-40B4-BE49-F238E27FC236}">
                <a16:creationId xmlns:a16="http://schemas.microsoft.com/office/drawing/2014/main" id="{E0538694-EEAA-AE4F-99A0-70753E6FD3E7}"/>
              </a:ext>
            </a:extLst>
          </p:cNvPr>
          <p:cNvSpPr/>
          <p:nvPr/>
        </p:nvSpPr>
        <p:spPr>
          <a:xfrm>
            <a:off x="5943009" y="1432472"/>
            <a:ext cx="5987144" cy="3830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EBFF60F-3A72-3B42-9E1A-0C0215714038}"/>
              </a:ext>
            </a:extLst>
          </p:cNvPr>
          <p:cNvSpPr txBox="1"/>
          <p:nvPr/>
        </p:nvSpPr>
        <p:spPr>
          <a:xfrm>
            <a:off x="1570129" y="1593512"/>
            <a:ext cx="2906373" cy="461665"/>
          </a:xfrm>
          <a:prstGeom prst="rect">
            <a:avLst/>
          </a:prstGeom>
          <a:noFill/>
        </p:spPr>
        <p:txBody>
          <a:bodyPr wrap="none" rtlCol="0">
            <a:spAutoFit/>
          </a:bodyPr>
          <a:lstStyle/>
          <a:p>
            <a:r>
              <a:rPr lang="en-US" sz="2400" dirty="0"/>
              <a:t>Conventional-SECDED</a:t>
            </a:r>
          </a:p>
        </p:txBody>
      </p:sp>
    </p:spTree>
    <p:extLst>
      <p:ext uri="{BB962C8B-B14F-4D97-AF65-F5344CB8AC3E}">
        <p14:creationId xmlns:p14="http://schemas.microsoft.com/office/powerpoint/2010/main" val="278189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0299 -0.19282 L 8.33333E-7 -4.07407E-6 " pathEditMode="relative" rAng="0" ptsTypes="AA">
                                      <p:cBhvr>
                                        <p:cTn id="12" dur="1000" fill="hold"/>
                                        <p:tgtEl>
                                          <p:spTgt spid="5"/>
                                        </p:tgtEl>
                                        <p:attrNameLst>
                                          <p:attrName>ppt_x</p:attrName>
                                          <p:attrName>ppt_y</p:attrName>
                                        </p:attrNameLst>
                                      </p:cBhvr>
                                      <p:rCtr x="-156" y="9630"/>
                                    </p:animMotion>
                                  </p:childTnLst>
                                </p:cTn>
                              </p:par>
                            </p:childTnLst>
                          </p:cTn>
                        </p:par>
                        <p:par>
                          <p:cTn id="13" fill="hold">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6" grpId="0" animBg="1"/>
      <p:bldP spid="17" grpId="0" animBg="1"/>
      <p:bldP spid="21" grpId="0"/>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Graphic 3">
            <a:extLst>
              <a:ext uri="{FF2B5EF4-FFF2-40B4-BE49-F238E27FC236}">
                <a16:creationId xmlns:a16="http://schemas.microsoft.com/office/drawing/2014/main" id="{5FC54722-A0B0-B34D-BB61-281A69776220}"/>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 y="1503202"/>
            <a:ext cx="8671459" cy="1536760"/>
          </a:xfrm>
          <a:prstGeom prst="rect">
            <a:avLst/>
          </a:prstGeom>
        </p:spPr>
      </p:pic>
      <p:sp>
        <p:nvSpPr>
          <p:cNvPr id="2" name="Title 1"/>
          <p:cNvSpPr>
            <a:spLocks noGrp="1"/>
          </p:cNvSpPr>
          <p:nvPr>
            <p:ph type="title"/>
          </p:nvPr>
        </p:nvSpPr>
        <p:spPr>
          <a:xfrm>
            <a:off x="195072" y="246251"/>
            <a:ext cx="11888071" cy="711321"/>
          </a:xfrm>
        </p:spPr>
        <p:txBody>
          <a:bodyPr>
            <a:noAutofit/>
          </a:bodyPr>
          <a:lstStyle/>
          <a:p>
            <a:r>
              <a:rPr lang="en-US" dirty="0"/>
              <a:t>How about Chipkill?</a:t>
            </a:r>
          </a:p>
        </p:txBody>
      </p:sp>
      <p:sp>
        <p:nvSpPr>
          <p:cNvPr id="4" name="TextBox 3">
            <a:extLst>
              <a:ext uri="{FF2B5EF4-FFF2-40B4-BE49-F238E27FC236}">
                <a16:creationId xmlns:a16="http://schemas.microsoft.com/office/drawing/2014/main" id="{BEA9855C-8C34-504E-B928-2E1412E01C1A}"/>
              </a:ext>
            </a:extLst>
          </p:cNvPr>
          <p:cNvSpPr txBox="1"/>
          <p:nvPr/>
        </p:nvSpPr>
        <p:spPr>
          <a:xfrm>
            <a:off x="564285" y="6074889"/>
            <a:ext cx="11018191" cy="523220"/>
          </a:xfrm>
          <a:prstGeom prst="rect">
            <a:avLst/>
          </a:prstGeom>
          <a:solidFill>
            <a:srgbClr val="355BB5"/>
          </a:solidFill>
          <a:ln w="50800">
            <a:noFill/>
          </a:ln>
        </p:spPr>
        <p:txBody>
          <a:bodyPr wrap="square" lIns="0" rIns="0" rtlCol="0">
            <a:spAutoFit/>
          </a:bodyPr>
          <a:lstStyle>
            <a:defPPr>
              <a:defRPr lang="en-US"/>
            </a:defPPr>
            <a:lvl1pPr algn="ctr">
              <a:defRPr sz="2800" b="1">
                <a:solidFill>
                  <a:schemeClr val="bg1"/>
                </a:solidFill>
                <a:latin typeface="Helvetica" charset="0"/>
                <a:ea typeface="Helvetica" charset="0"/>
                <a:cs typeface="Helvetica" charset="0"/>
              </a:defRPr>
            </a:lvl1pPr>
          </a:lstStyle>
          <a:p>
            <a:r>
              <a:rPr lang="en-US" dirty="0"/>
              <a:t>Detection capability of Chipkill is a byproduct of correction code</a:t>
            </a:r>
          </a:p>
        </p:txBody>
      </p:sp>
      <p:sp>
        <p:nvSpPr>
          <p:cNvPr id="9" name="Arrow: Down 18">
            <a:extLst>
              <a:ext uri="{FF2B5EF4-FFF2-40B4-BE49-F238E27FC236}">
                <a16:creationId xmlns:a16="http://schemas.microsoft.com/office/drawing/2014/main" id="{6B59DE68-4970-A54B-A28E-261CA1B0BB4D}"/>
              </a:ext>
            </a:extLst>
          </p:cNvPr>
          <p:cNvSpPr/>
          <p:nvPr/>
        </p:nvSpPr>
        <p:spPr>
          <a:xfrm>
            <a:off x="4143014" y="4167704"/>
            <a:ext cx="484814" cy="690064"/>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a:cs typeface="Calibri"/>
            </a:endParaRPr>
          </a:p>
        </p:txBody>
      </p:sp>
      <p:pic>
        <p:nvPicPr>
          <p:cNvPr id="11" name="Graphic 3">
            <a:extLst>
              <a:ext uri="{FF2B5EF4-FFF2-40B4-BE49-F238E27FC236}">
                <a16:creationId xmlns:a16="http://schemas.microsoft.com/office/drawing/2014/main" id="{2BFF789D-E33E-1B4C-970E-52AE2FDF7AAA}"/>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0" y="2656251"/>
            <a:ext cx="8671459" cy="1536760"/>
          </a:xfrm>
          <a:prstGeom prst="rect">
            <a:avLst/>
          </a:prstGeom>
        </p:spPr>
      </p:pic>
      <p:sp>
        <p:nvSpPr>
          <p:cNvPr id="23" name="TextBox 22">
            <a:extLst>
              <a:ext uri="{FF2B5EF4-FFF2-40B4-BE49-F238E27FC236}">
                <a16:creationId xmlns:a16="http://schemas.microsoft.com/office/drawing/2014/main" id="{4E165B87-68D2-6848-8B6D-43D6E6A37156}"/>
              </a:ext>
            </a:extLst>
          </p:cNvPr>
          <p:cNvSpPr txBox="1"/>
          <p:nvPr/>
        </p:nvSpPr>
        <p:spPr>
          <a:xfrm>
            <a:off x="1421069" y="1842203"/>
            <a:ext cx="568232" cy="523220"/>
          </a:xfrm>
          <a:prstGeom prst="rect">
            <a:avLst/>
          </a:prstGeom>
          <a:solidFill>
            <a:schemeClr val="bg1">
              <a:lumMod val="50000"/>
            </a:schemeClr>
          </a:solidFill>
        </p:spPr>
        <p:txBody>
          <a:bodyPr wrap="none" rtlCol="0">
            <a:spAutoFit/>
          </a:bodyPr>
          <a:lstStyle/>
          <a:p>
            <a:r>
              <a:rPr lang="en-US" sz="2800" b="1" dirty="0">
                <a:solidFill>
                  <a:schemeClr val="bg1"/>
                </a:solidFill>
              </a:rPr>
              <a:t>SA</a:t>
            </a:r>
          </a:p>
        </p:txBody>
      </p:sp>
      <p:sp>
        <p:nvSpPr>
          <p:cNvPr id="24" name="TextBox 23">
            <a:extLst>
              <a:ext uri="{FF2B5EF4-FFF2-40B4-BE49-F238E27FC236}">
                <a16:creationId xmlns:a16="http://schemas.microsoft.com/office/drawing/2014/main" id="{A98A9FE5-9F23-AD4F-ADA4-E245F753AA87}"/>
              </a:ext>
            </a:extLst>
          </p:cNvPr>
          <p:cNvSpPr txBox="1"/>
          <p:nvPr/>
        </p:nvSpPr>
        <p:spPr>
          <a:xfrm>
            <a:off x="2286701" y="1848299"/>
            <a:ext cx="587020" cy="584775"/>
          </a:xfrm>
          <a:prstGeom prst="rect">
            <a:avLst/>
          </a:prstGeom>
          <a:solidFill>
            <a:schemeClr val="bg1">
              <a:lumMod val="50000"/>
            </a:schemeClr>
          </a:solidFill>
        </p:spPr>
        <p:txBody>
          <a:bodyPr wrap="none" rtlCol="0">
            <a:spAutoFit/>
          </a:bodyPr>
          <a:lstStyle/>
          <a:p>
            <a:r>
              <a:rPr lang="en-US" sz="3200" b="1" dirty="0">
                <a:solidFill>
                  <a:schemeClr val="bg1"/>
                </a:solidFill>
              </a:rPr>
              <a:t>S0</a:t>
            </a:r>
          </a:p>
        </p:txBody>
      </p:sp>
      <p:sp>
        <p:nvSpPr>
          <p:cNvPr id="25" name="TextBox 24">
            <a:extLst>
              <a:ext uri="{FF2B5EF4-FFF2-40B4-BE49-F238E27FC236}">
                <a16:creationId xmlns:a16="http://schemas.microsoft.com/office/drawing/2014/main" id="{72B60FC1-4537-894C-966F-185986980F6F}"/>
              </a:ext>
            </a:extLst>
          </p:cNvPr>
          <p:cNvSpPr txBox="1"/>
          <p:nvPr/>
        </p:nvSpPr>
        <p:spPr>
          <a:xfrm>
            <a:off x="3170621" y="1854395"/>
            <a:ext cx="587020" cy="584775"/>
          </a:xfrm>
          <a:prstGeom prst="rect">
            <a:avLst/>
          </a:prstGeom>
          <a:solidFill>
            <a:schemeClr val="bg1">
              <a:lumMod val="50000"/>
            </a:schemeClr>
          </a:solidFill>
        </p:spPr>
        <p:txBody>
          <a:bodyPr wrap="none" rtlCol="0">
            <a:spAutoFit/>
          </a:bodyPr>
          <a:lstStyle/>
          <a:p>
            <a:r>
              <a:rPr lang="en-US" sz="3200" b="1" dirty="0">
                <a:solidFill>
                  <a:schemeClr val="bg1"/>
                </a:solidFill>
              </a:rPr>
              <a:t>S0</a:t>
            </a:r>
          </a:p>
        </p:txBody>
      </p:sp>
      <p:sp>
        <p:nvSpPr>
          <p:cNvPr id="27" name="TextBox 26">
            <a:extLst>
              <a:ext uri="{FF2B5EF4-FFF2-40B4-BE49-F238E27FC236}">
                <a16:creationId xmlns:a16="http://schemas.microsoft.com/office/drawing/2014/main" id="{865FC13B-51B5-8B47-8149-1373B9DB2758}"/>
              </a:ext>
            </a:extLst>
          </p:cNvPr>
          <p:cNvSpPr txBox="1"/>
          <p:nvPr/>
        </p:nvSpPr>
        <p:spPr>
          <a:xfrm>
            <a:off x="568554" y="1842203"/>
            <a:ext cx="537327" cy="523220"/>
          </a:xfrm>
          <a:prstGeom prst="rect">
            <a:avLst/>
          </a:prstGeom>
          <a:solidFill>
            <a:schemeClr val="bg1">
              <a:lumMod val="50000"/>
            </a:schemeClr>
          </a:solidFill>
        </p:spPr>
        <p:txBody>
          <a:bodyPr wrap="none" rtlCol="0">
            <a:spAutoFit/>
          </a:bodyPr>
          <a:lstStyle/>
          <a:p>
            <a:r>
              <a:rPr lang="en-US" sz="2800" b="1" dirty="0">
                <a:solidFill>
                  <a:schemeClr val="bg1"/>
                </a:solidFill>
              </a:rPr>
              <a:t>S9</a:t>
            </a:r>
          </a:p>
        </p:txBody>
      </p:sp>
      <p:sp>
        <p:nvSpPr>
          <p:cNvPr id="28" name="TextBox 27">
            <a:extLst>
              <a:ext uri="{FF2B5EF4-FFF2-40B4-BE49-F238E27FC236}">
                <a16:creationId xmlns:a16="http://schemas.microsoft.com/office/drawing/2014/main" id="{0F4315E5-339F-0C46-A91C-7E61510F4528}"/>
              </a:ext>
            </a:extLst>
          </p:cNvPr>
          <p:cNvSpPr txBox="1"/>
          <p:nvPr/>
        </p:nvSpPr>
        <p:spPr>
          <a:xfrm>
            <a:off x="2332464" y="1848299"/>
            <a:ext cx="556563" cy="523220"/>
          </a:xfrm>
          <a:prstGeom prst="rect">
            <a:avLst/>
          </a:prstGeom>
          <a:solidFill>
            <a:schemeClr val="bg1">
              <a:lumMod val="50000"/>
            </a:schemeClr>
          </a:solidFill>
        </p:spPr>
        <p:txBody>
          <a:bodyPr wrap="none" rtlCol="0">
            <a:spAutoFit/>
          </a:bodyPr>
          <a:lstStyle/>
          <a:p>
            <a:r>
              <a:rPr lang="en-US" sz="2800" b="1" dirty="0">
                <a:solidFill>
                  <a:schemeClr val="bg1"/>
                </a:solidFill>
              </a:rPr>
              <a:t>SB</a:t>
            </a:r>
          </a:p>
        </p:txBody>
      </p:sp>
      <p:sp>
        <p:nvSpPr>
          <p:cNvPr id="29" name="TextBox 28">
            <a:extLst>
              <a:ext uri="{FF2B5EF4-FFF2-40B4-BE49-F238E27FC236}">
                <a16:creationId xmlns:a16="http://schemas.microsoft.com/office/drawing/2014/main" id="{4353AF16-7F4D-CD48-8C98-32E829B795CF}"/>
              </a:ext>
            </a:extLst>
          </p:cNvPr>
          <p:cNvSpPr txBox="1"/>
          <p:nvPr/>
        </p:nvSpPr>
        <p:spPr>
          <a:xfrm>
            <a:off x="3220314" y="1848299"/>
            <a:ext cx="545342" cy="523220"/>
          </a:xfrm>
          <a:prstGeom prst="rect">
            <a:avLst/>
          </a:prstGeom>
          <a:solidFill>
            <a:schemeClr val="bg1">
              <a:lumMod val="50000"/>
            </a:schemeClr>
          </a:solidFill>
        </p:spPr>
        <p:txBody>
          <a:bodyPr wrap="none" rtlCol="0">
            <a:spAutoFit/>
          </a:bodyPr>
          <a:lstStyle/>
          <a:p>
            <a:r>
              <a:rPr lang="en-US" sz="2800" b="1" dirty="0">
                <a:solidFill>
                  <a:schemeClr val="bg1"/>
                </a:solidFill>
              </a:rPr>
              <a:t>SC</a:t>
            </a:r>
          </a:p>
        </p:txBody>
      </p:sp>
      <p:sp>
        <p:nvSpPr>
          <p:cNvPr id="30" name="TextBox 29">
            <a:extLst>
              <a:ext uri="{FF2B5EF4-FFF2-40B4-BE49-F238E27FC236}">
                <a16:creationId xmlns:a16="http://schemas.microsoft.com/office/drawing/2014/main" id="{0120AD3D-3579-F948-AACF-DEE1BFE4ACC7}"/>
              </a:ext>
            </a:extLst>
          </p:cNvPr>
          <p:cNvSpPr txBox="1"/>
          <p:nvPr/>
        </p:nvSpPr>
        <p:spPr>
          <a:xfrm>
            <a:off x="4040808" y="1835542"/>
            <a:ext cx="587020" cy="523220"/>
          </a:xfrm>
          <a:prstGeom prst="rect">
            <a:avLst/>
          </a:prstGeom>
          <a:solidFill>
            <a:schemeClr val="bg1">
              <a:lumMod val="50000"/>
            </a:schemeClr>
          </a:solidFill>
        </p:spPr>
        <p:txBody>
          <a:bodyPr wrap="square" rtlCol="0">
            <a:spAutoFit/>
          </a:bodyPr>
          <a:lstStyle/>
          <a:p>
            <a:r>
              <a:rPr lang="en-US" sz="2800" b="1" dirty="0">
                <a:solidFill>
                  <a:schemeClr val="bg1"/>
                </a:solidFill>
              </a:rPr>
              <a:t>SD</a:t>
            </a:r>
          </a:p>
        </p:txBody>
      </p:sp>
      <p:sp>
        <p:nvSpPr>
          <p:cNvPr id="31" name="TextBox 30">
            <a:extLst>
              <a:ext uri="{FF2B5EF4-FFF2-40B4-BE49-F238E27FC236}">
                <a16:creationId xmlns:a16="http://schemas.microsoft.com/office/drawing/2014/main" id="{F2EFA01D-DE9E-B042-A905-D44895636A81}"/>
              </a:ext>
            </a:extLst>
          </p:cNvPr>
          <p:cNvSpPr txBox="1"/>
          <p:nvPr/>
        </p:nvSpPr>
        <p:spPr>
          <a:xfrm>
            <a:off x="4893323" y="1854395"/>
            <a:ext cx="537327" cy="523220"/>
          </a:xfrm>
          <a:prstGeom prst="rect">
            <a:avLst/>
          </a:prstGeom>
          <a:solidFill>
            <a:schemeClr val="bg1">
              <a:lumMod val="50000"/>
            </a:schemeClr>
          </a:solidFill>
        </p:spPr>
        <p:txBody>
          <a:bodyPr wrap="square" rtlCol="0">
            <a:spAutoFit/>
          </a:bodyPr>
          <a:lstStyle/>
          <a:p>
            <a:r>
              <a:rPr lang="en-US" sz="2800" b="1" dirty="0">
                <a:solidFill>
                  <a:schemeClr val="bg1"/>
                </a:solidFill>
              </a:rPr>
              <a:t>SE</a:t>
            </a:r>
          </a:p>
        </p:txBody>
      </p:sp>
      <p:sp>
        <p:nvSpPr>
          <p:cNvPr id="32" name="TextBox 31">
            <a:extLst>
              <a:ext uri="{FF2B5EF4-FFF2-40B4-BE49-F238E27FC236}">
                <a16:creationId xmlns:a16="http://schemas.microsoft.com/office/drawing/2014/main" id="{BFE4CDDB-E209-5F45-8D75-CF5424BCD00B}"/>
              </a:ext>
            </a:extLst>
          </p:cNvPr>
          <p:cNvSpPr txBox="1"/>
          <p:nvPr/>
        </p:nvSpPr>
        <p:spPr>
          <a:xfrm>
            <a:off x="5804718" y="1856383"/>
            <a:ext cx="537327" cy="523220"/>
          </a:xfrm>
          <a:prstGeom prst="rect">
            <a:avLst/>
          </a:prstGeom>
          <a:solidFill>
            <a:schemeClr val="bg1">
              <a:lumMod val="50000"/>
            </a:schemeClr>
          </a:solidFill>
        </p:spPr>
        <p:txBody>
          <a:bodyPr wrap="square" rtlCol="0">
            <a:spAutoFit/>
          </a:bodyPr>
          <a:lstStyle/>
          <a:p>
            <a:r>
              <a:rPr lang="en-US" sz="2800" b="1" dirty="0">
                <a:solidFill>
                  <a:schemeClr val="bg1"/>
                </a:solidFill>
              </a:rPr>
              <a:t>SF</a:t>
            </a:r>
          </a:p>
        </p:txBody>
      </p:sp>
      <p:sp>
        <p:nvSpPr>
          <p:cNvPr id="33" name="TextBox 32">
            <a:extLst>
              <a:ext uri="{FF2B5EF4-FFF2-40B4-BE49-F238E27FC236}">
                <a16:creationId xmlns:a16="http://schemas.microsoft.com/office/drawing/2014/main" id="{DE69FB66-88B0-5C41-966B-3138E24A7312}"/>
              </a:ext>
            </a:extLst>
          </p:cNvPr>
          <p:cNvSpPr txBox="1"/>
          <p:nvPr/>
        </p:nvSpPr>
        <p:spPr>
          <a:xfrm>
            <a:off x="6651494" y="1844204"/>
            <a:ext cx="587020" cy="523220"/>
          </a:xfrm>
          <a:prstGeom prst="rect">
            <a:avLst/>
          </a:prstGeom>
          <a:solidFill>
            <a:schemeClr val="bg1">
              <a:lumMod val="50000"/>
            </a:schemeClr>
          </a:solidFill>
        </p:spPr>
        <p:txBody>
          <a:bodyPr wrap="square" rtlCol="0">
            <a:spAutoFit/>
          </a:bodyPr>
          <a:lstStyle/>
          <a:p>
            <a:r>
              <a:rPr lang="en-US" sz="2800" b="1" dirty="0">
                <a:solidFill>
                  <a:schemeClr val="bg1"/>
                </a:solidFill>
              </a:rPr>
              <a:t>SG</a:t>
            </a:r>
          </a:p>
        </p:txBody>
      </p:sp>
      <p:sp>
        <p:nvSpPr>
          <p:cNvPr id="34" name="TextBox 33">
            <a:extLst>
              <a:ext uri="{FF2B5EF4-FFF2-40B4-BE49-F238E27FC236}">
                <a16:creationId xmlns:a16="http://schemas.microsoft.com/office/drawing/2014/main" id="{5D161698-3F92-1045-9938-D7C580518C82}"/>
              </a:ext>
            </a:extLst>
          </p:cNvPr>
          <p:cNvSpPr txBox="1"/>
          <p:nvPr/>
        </p:nvSpPr>
        <p:spPr>
          <a:xfrm>
            <a:off x="7502627" y="1856396"/>
            <a:ext cx="587020" cy="523220"/>
          </a:xfrm>
          <a:prstGeom prst="rect">
            <a:avLst/>
          </a:prstGeom>
          <a:solidFill>
            <a:schemeClr val="bg1">
              <a:lumMod val="50000"/>
            </a:schemeClr>
          </a:solidFill>
        </p:spPr>
        <p:txBody>
          <a:bodyPr wrap="square" rtlCol="0">
            <a:spAutoFit/>
          </a:bodyPr>
          <a:lstStyle/>
          <a:p>
            <a:r>
              <a:rPr lang="en-US" sz="2800" b="1" dirty="0">
                <a:solidFill>
                  <a:schemeClr val="bg1"/>
                </a:solidFill>
              </a:rPr>
              <a:t>SH</a:t>
            </a:r>
          </a:p>
        </p:txBody>
      </p:sp>
      <p:sp>
        <p:nvSpPr>
          <p:cNvPr id="35" name="TextBox 34">
            <a:extLst>
              <a:ext uri="{FF2B5EF4-FFF2-40B4-BE49-F238E27FC236}">
                <a16:creationId xmlns:a16="http://schemas.microsoft.com/office/drawing/2014/main" id="{F2F0C5B9-BB2E-EC4F-A2FF-C7C043E3B16F}"/>
              </a:ext>
            </a:extLst>
          </p:cNvPr>
          <p:cNvSpPr txBox="1"/>
          <p:nvPr/>
        </p:nvSpPr>
        <p:spPr>
          <a:xfrm>
            <a:off x="1421069" y="2981240"/>
            <a:ext cx="537327" cy="523220"/>
          </a:xfrm>
          <a:prstGeom prst="rect">
            <a:avLst/>
          </a:prstGeom>
          <a:solidFill>
            <a:schemeClr val="bg1">
              <a:lumMod val="50000"/>
            </a:schemeClr>
          </a:solidFill>
        </p:spPr>
        <p:txBody>
          <a:bodyPr wrap="none" rtlCol="0">
            <a:spAutoFit/>
          </a:bodyPr>
          <a:lstStyle/>
          <a:p>
            <a:r>
              <a:rPr lang="en-US" sz="2800" b="1" dirty="0">
                <a:solidFill>
                  <a:schemeClr val="bg1"/>
                </a:solidFill>
              </a:rPr>
              <a:t>S1</a:t>
            </a:r>
          </a:p>
        </p:txBody>
      </p:sp>
      <p:sp>
        <p:nvSpPr>
          <p:cNvPr id="36" name="TextBox 35">
            <a:extLst>
              <a:ext uri="{FF2B5EF4-FFF2-40B4-BE49-F238E27FC236}">
                <a16:creationId xmlns:a16="http://schemas.microsoft.com/office/drawing/2014/main" id="{3D4FF3C6-E136-7B49-B3F9-869C0E04B5E4}"/>
              </a:ext>
            </a:extLst>
          </p:cNvPr>
          <p:cNvSpPr txBox="1"/>
          <p:nvPr/>
        </p:nvSpPr>
        <p:spPr>
          <a:xfrm>
            <a:off x="568554" y="2981240"/>
            <a:ext cx="537327" cy="523220"/>
          </a:xfrm>
          <a:prstGeom prst="rect">
            <a:avLst/>
          </a:prstGeom>
          <a:solidFill>
            <a:schemeClr val="bg1">
              <a:lumMod val="50000"/>
            </a:schemeClr>
          </a:solidFill>
        </p:spPr>
        <p:txBody>
          <a:bodyPr wrap="none" rtlCol="0">
            <a:spAutoFit/>
          </a:bodyPr>
          <a:lstStyle/>
          <a:p>
            <a:r>
              <a:rPr lang="en-US" sz="2800" b="1" dirty="0">
                <a:solidFill>
                  <a:schemeClr val="bg1"/>
                </a:solidFill>
              </a:rPr>
              <a:t>S0</a:t>
            </a:r>
          </a:p>
        </p:txBody>
      </p:sp>
      <p:sp>
        <p:nvSpPr>
          <p:cNvPr id="37" name="TextBox 36">
            <a:extLst>
              <a:ext uri="{FF2B5EF4-FFF2-40B4-BE49-F238E27FC236}">
                <a16:creationId xmlns:a16="http://schemas.microsoft.com/office/drawing/2014/main" id="{31580914-A017-574F-9672-8AE95738CA46}"/>
              </a:ext>
            </a:extLst>
          </p:cNvPr>
          <p:cNvSpPr txBox="1"/>
          <p:nvPr/>
        </p:nvSpPr>
        <p:spPr>
          <a:xfrm>
            <a:off x="2332464" y="2987336"/>
            <a:ext cx="537327" cy="523220"/>
          </a:xfrm>
          <a:prstGeom prst="rect">
            <a:avLst/>
          </a:prstGeom>
          <a:solidFill>
            <a:schemeClr val="bg1">
              <a:lumMod val="50000"/>
            </a:schemeClr>
          </a:solidFill>
        </p:spPr>
        <p:txBody>
          <a:bodyPr wrap="none" rtlCol="0">
            <a:spAutoFit/>
          </a:bodyPr>
          <a:lstStyle/>
          <a:p>
            <a:r>
              <a:rPr lang="en-US" sz="2800" b="1" dirty="0">
                <a:solidFill>
                  <a:schemeClr val="bg1"/>
                </a:solidFill>
              </a:rPr>
              <a:t>S2</a:t>
            </a:r>
          </a:p>
        </p:txBody>
      </p:sp>
      <p:sp>
        <p:nvSpPr>
          <p:cNvPr id="38" name="TextBox 37">
            <a:extLst>
              <a:ext uri="{FF2B5EF4-FFF2-40B4-BE49-F238E27FC236}">
                <a16:creationId xmlns:a16="http://schemas.microsoft.com/office/drawing/2014/main" id="{511EF854-95A3-B841-8C0B-15149A18F839}"/>
              </a:ext>
            </a:extLst>
          </p:cNvPr>
          <p:cNvSpPr txBox="1"/>
          <p:nvPr/>
        </p:nvSpPr>
        <p:spPr>
          <a:xfrm>
            <a:off x="3220314" y="2987336"/>
            <a:ext cx="537327" cy="523220"/>
          </a:xfrm>
          <a:prstGeom prst="rect">
            <a:avLst/>
          </a:prstGeom>
          <a:solidFill>
            <a:schemeClr val="bg1">
              <a:lumMod val="50000"/>
            </a:schemeClr>
          </a:solidFill>
        </p:spPr>
        <p:txBody>
          <a:bodyPr wrap="none" rtlCol="0">
            <a:spAutoFit/>
          </a:bodyPr>
          <a:lstStyle/>
          <a:p>
            <a:r>
              <a:rPr lang="en-US" sz="2800" b="1" dirty="0">
                <a:solidFill>
                  <a:schemeClr val="bg1"/>
                </a:solidFill>
              </a:rPr>
              <a:t>S3</a:t>
            </a:r>
          </a:p>
        </p:txBody>
      </p:sp>
      <p:sp>
        <p:nvSpPr>
          <p:cNvPr id="39" name="TextBox 38">
            <a:extLst>
              <a:ext uri="{FF2B5EF4-FFF2-40B4-BE49-F238E27FC236}">
                <a16:creationId xmlns:a16="http://schemas.microsoft.com/office/drawing/2014/main" id="{B8764D18-B64A-A349-8AA4-B425DFBB4584}"/>
              </a:ext>
            </a:extLst>
          </p:cNvPr>
          <p:cNvSpPr txBox="1"/>
          <p:nvPr/>
        </p:nvSpPr>
        <p:spPr>
          <a:xfrm>
            <a:off x="4040808" y="2974579"/>
            <a:ext cx="537327" cy="523220"/>
          </a:xfrm>
          <a:prstGeom prst="rect">
            <a:avLst/>
          </a:prstGeom>
          <a:solidFill>
            <a:schemeClr val="bg1">
              <a:lumMod val="50000"/>
            </a:schemeClr>
          </a:solidFill>
        </p:spPr>
        <p:txBody>
          <a:bodyPr wrap="square" rtlCol="0">
            <a:spAutoFit/>
          </a:bodyPr>
          <a:lstStyle/>
          <a:p>
            <a:r>
              <a:rPr lang="en-US" sz="2800" b="1" dirty="0">
                <a:solidFill>
                  <a:schemeClr val="bg1"/>
                </a:solidFill>
              </a:rPr>
              <a:t>S4</a:t>
            </a:r>
          </a:p>
        </p:txBody>
      </p:sp>
      <p:sp>
        <p:nvSpPr>
          <p:cNvPr id="40" name="TextBox 39">
            <a:extLst>
              <a:ext uri="{FF2B5EF4-FFF2-40B4-BE49-F238E27FC236}">
                <a16:creationId xmlns:a16="http://schemas.microsoft.com/office/drawing/2014/main" id="{A6A69C45-0723-7041-9AA5-7D90EB525AF2}"/>
              </a:ext>
            </a:extLst>
          </p:cNvPr>
          <p:cNvSpPr txBox="1"/>
          <p:nvPr/>
        </p:nvSpPr>
        <p:spPr>
          <a:xfrm>
            <a:off x="4893323" y="2993432"/>
            <a:ext cx="537327" cy="523220"/>
          </a:xfrm>
          <a:prstGeom prst="rect">
            <a:avLst/>
          </a:prstGeom>
          <a:solidFill>
            <a:schemeClr val="bg1">
              <a:lumMod val="50000"/>
            </a:schemeClr>
          </a:solidFill>
        </p:spPr>
        <p:txBody>
          <a:bodyPr wrap="square" rtlCol="0">
            <a:spAutoFit/>
          </a:bodyPr>
          <a:lstStyle/>
          <a:p>
            <a:r>
              <a:rPr lang="en-US" sz="2800" b="1" dirty="0">
                <a:solidFill>
                  <a:schemeClr val="bg1"/>
                </a:solidFill>
              </a:rPr>
              <a:t>S5</a:t>
            </a:r>
          </a:p>
        </p:txBody>
      </p:sp>
      <p:sp>
        <p:nvSpPr>
          <p:cNvPr id="41" name="TextBox 40">
            <a:extLst>
              <a:ext uri="{FF2B5EF4-FFF2-40B4-BE49-F238E27FC236}">
                <a16:creationId xmlns:a16="http://schemas.microsoft.com/office/drawing/2014/main" id="{2D849794-6734-DD4B-A842-F0A6D87B0314}"/>
              </a:ext>
            </a:extLst>
          </p:cNvPr>
          <p:cNvSpPr txBox="1"/>
          <p:nvPr/>
        </p:nvSpPr>
        <p:spPr>
          <a:xfrm>
            <a:off x="5804718" y="2995420"/>
            <a:ext cx="537327" cy="523220"/>
          </a:xfrm>
          <a:prstGeom prst="rect">
            <a:avLst/>
          </a:prstGeom>
          <a:solidFill>
            <a:schemeClr val="bg1">
              <a:lumMod val="50000"/>
            </a:schemeClr>
          </a:solidFill>
        </p:spPr>
        <p:txBody>
          <a:bodyPr wrap="square" rtlCol="0">
            <a:spAutoFit/>
          </a:bodyPr>
          <a:lstStyle/>
          <a:p>
            <a:r>
              <a:rPr lang="en-US" sz="2800" b="1" dirty="0">
                <a:solidFill>
                  <a:schemeClr val="bg1"/>
                </a:solidFill>
              </a:rPr>
              <a:t>S6</a:t>
            </a:r>
          </a:p>
        </p:txBody>
      </p:sp>
      <p:sp>
        <p:nvSpPr>
          <p:cNvPr id="42" name="TextBox 41">
            <a:extLst>
              <a:ext uri="{FF2B5EF4-FFF2-40B4-BE49-F238E27FC236}">
                <a16:creationId xmlns:a16="http://schemas.microsoft.com/office/drawing/2014/main" id="{115CE60E-E897-F443-BD2D-8C2A4202EA5C}"/>
              </a:ext>
            </a:extLst>
          </p:cNvPr>
          <p:cNvSpPr txBox="1"/>
          <p:nvPr/>
        </p:nvSpPr>
        <p:spPr>
          <a:xfrm>
            <a:off x="6660547" y="2983241"/>
            <a:ext cx="537327" cy="523220"/>
          </a:xfrm>
          <a:prstGeom prst="rect">
            <a:avLst/>
          </a:prstGeom>
          <a:solidFill>
            <a:schemeClr val="bg1">
              <a:lumMod val="50000"/>
            </a:schemeClr>
          </a:solidFill>
        </p:spPr>
        <p:txBody>
          <a:bodyPr wrap="square" rtlCol="0">
            <a:spAutoFit/>
          </a:bodyPr>
          <a:lstStyle/>
          <a:p>
            <a:r>
              <a:rPr lang="en-US" sz="2800" b="1" dirty="0">
                <a:solidFill>
                  <a:schemeClr val="bg1"/>
                </a:solidFill>
              </a:rPr>
              <a:t>S7</a:t>
            </a:r>
          </a:p>
        </p:txBody>
      </p:sp>
      <p:sp>
        <p:nvSpPr>
          <p:cNvPr id="43" name="TextBox 42">
            <a:extLst>
              <a:ext uri="{FF2B5EF4-FFF2-40B4-BE49-F238E27FC236}">
                <a16:creationId xmlns:a16="http://schemas.microsoft.com/office/drawing/2014/main" id="{BE708CB9-BD67-244A-B960-C93BF015B22C}"/>
              </a:ext>
            </a:extLst>
          </p:cNvPr>
          <p:cNvSpPr txBox="1"/>
          <p:nvPr/>
        </p:nvSpPr>
        <p:spPr>
          <a:xfrm>
            <a:off x="7529786" y="2995433"/>
            <a:ext cx="537327" cy="523220"/>
          </a:xfrm>
          <a:prstGeom prst="rect">
            <a:avLst/>
          </a:prstGeom>
          <a:solidFill>
            <a:schemeClr val="bg1">
              <a:lumMod val="50000"/>
            </a:schemeClr>
          </a:solidFill>
        </p:spPr>
        <p:txBody>
          <a:bodyPr wrap="square" rtlCol="0">
            <a:spAutoFit/>
          </a:bodyPr>
          <a:lstStyle/>
          <a:p>
            <a:r>
              <a:rPr lang="en-US" sz="2800" b="1" dirty="0">
                <a:solidFill>
                  <a:schemeClr val="bg1"/>
                </a:solidFill>
              </a:rPr>
              <a:t>S8</a:t>
            </a:r>
          </a:p>
        </p:txBody>
      </p:sp>
      <p:sp>
        <p:nvSpPr>
          <p:cNvPr id="44" name="TextBox 43">
            <a:extLst>
              <a:ext uri="{FF2B5EF4-FFF2-40B4-BE49-F238E27FC236}">
                <a16:creationId xmlns:a16="http://schemas.microsoft.com/office/drawing/2014/main" id="{89246855-138A-1F4E-A5A4-49FD3DE9BD57}"/>
              </a:ext>
            </a:extLst>
          </p:cNvPr>
          <p:cNvSpPr txBox="1"/>
          <p:nvPr/>
        </p:nvSpPr>
        <p:spPr>
          <a:xfrm>
            <a:off x="8658979" y="1515355"/>
            <a:ext cx="3570800" cy="2677656"/>
          </a:xfrm>
          <a:prstGeom prst="rect">
            <a:avLst/>
          </a:prstGeom>
          <a:noFill/>
        </p:spPr>
        <p:txBody>
          <a:bodyPr wrap="square" rtlCol="0">
            <a:spAutoFit/>
          </a:bodyPr>
          <a:lstStyle/>
          <a:p>
            <a:r>
              <a:rPr lang="en-US" sz="2800" b="1" dirty="0"/>
              <a:t>Symbol-based Code</a:t>
            </a:r>
          </a:p>
          <a:p>
            <a:endParaRPr lang="en-US" sz="2800" b="1" dirty="0"/>
          </a:p>
          <a:p>
            <a:r>
              <a:rPr lang="en-US" sz="2800" b="1" dirty="0"/>
              <a:t>18 chips (4-bit wide)</a:t>
            </a:r>
          </a:p>
          <a:p>
            <a:endParaRPr lang="en-US" sz="2800" b="1" dirty="0"/>
          </a:p>
          <a:p>
            <a:r>
              <a:rPr lang="en-US" sz="2800" b="1" dirty="0"/>
              <a:t>Single-Symbol-Correct</a:t>
            </a:r>
          </a:p>
          <a:p>
            <a:r>
              <a:rPr lang="en-US" sz="2800" b="1" dirty="0"/>
              <a:t>Double-Symbol-Detect</a:t>
            </a:r>
          </a:p>
        </p:txBody>
      </p:sp>
      <p:sp>
        <p:nvSpPr>
          <p:cNvPr id="45" name="Rectangle 44">
            <a:extLst>
              <a:ext uri="{FF2B5EF4-FFF2-40B4-BE49-F238E27FC236}">
                <a16:creationId xmlns:a16="http://schemas.microsoft.com/office/drawing/2014/main" id="{D6BF005A-4AA3-0D49-A71A-B6CC7364DD85}"/>
              </a:ext>
            </a:extLst>
          </p:cNvPr>
          <p:cNvSpPr/>
          <p:nvPr/>
        </p:nvSpPr>
        <p:spPr>
          <a:xfrm>
            <a:off x="954899" y="4903017"/>
            <a:ext cx="6861045" cy="954107"/>
          </a:xfrm>
          <a:prstGeom prst="rect">
            <a:avLst/>
          </a:prstGeom>
        </p:spPr>
        <p:txBody>
          <a:bodyPr wrap="none">
            <a:spAutoFit/>
          </a:bodyPr>
          <a:lstStyle/>
          <a:p>
            <a:pPr algn="ctr"/>
            <a:r>
              <a:rPr lang="en-US" sz="2800" b="1" dirty="0"/>
              <a:t>72-bit per transfer = 18 symbols of 4-bit each</a:t>
            </a:r>
          </a:p>
          <a:p>
            <a:pPr algn="ctr"/>
            <a:r>
              <a:rPr lang="en-US" sz="2800" b="1" dirty="0"/>
              <a:t>(8 transfers for getting 64-byte data)</a:t>
            </a:r>
          </a:p>
        </p:txBody>
      </p:sp>
    </p:spTree>
    <p:extLst>
      <p:ext uri="{BB962C8B-B14F-4D97-AF65-F5344CB8AC3E}">
        <p14:creationId xmlns:p14="http://schemas.microsoft.com/office/powerpoint/2010/main" val="342692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72" y="246251"/>
            <a:ext cx="11888071" cy="711321"/>
          </a:xfrm>
        </p:spPr>
        <p:txBody>
          <a:bodyPr>
            <a:noAutofit/>
          </a:bodyPr>
          <a:lstStyle/>
          <a:p>
            <a:r>
              <a:rPr lang="en-US" dirty="0"/>
              <a:t>Integrity-Protected Chipkill Memory</a:t>
            </a:r>
          </a:p>
        </p:txBody>
      </p:sp>
      <p:sp>
        <p:nvSpPr>
          <p:cNvPr id="4" name="TextBox 3">
            <a:extLst>
              <a:ext uri="{FF2B5EF4-FFF2-40B4-BE49-F238E27FC236}">
                <a16:creationId xmlns:a16="http://schemas.microsoft.com/office/drawing/2014/main" id="{BEA9855C-8C34-504E-B928-2E1412E01C1A}"/>
              </a:ext>
            </a:extLst>
          </p:cNvPr>
          <p:cNvSpPr txBox="1"/>
          <p:nvPr/>
        </p:nvSpPr>
        <p:spPr>
          <a:xfrm>
            <a:off x="50974" y="6069499"/>
            <a:ext cx="11996928" cy="523220"/>
          </a:xfrm>
          <a:prstGeom prst="rect">
            <a:avLst/>
          </a:prstGeom>
          <a:solidFill>
            <a:srgbClr val="355BB5"/>
          </a:solidFill>
          <a:ln w="50800">
            <a:noFill/>
          </a:ln>
        </p:spPr>
        <p:txBody>
          <a:bodyPr wrap="square" lIns="0" rIns="0" rtlCol="0">
            <a:spAutoFit/>
          </a:bodyPr>
          <a:lstStyle>
            <a:defPPr>
              <a:defRPr lang="en-US"/>
            </a:defPPr>
            <a:lvl1pPr algn="ctr">
              <a:defRPr sz="2800" b="1">
                <a:solidFill>
                  <a:schemeClr val="bg1"/>
                </a:solidFill>
                <a:latin typeface="Helvetica" charset="0"/>
                <a:ea typeface="Helvetica" charset="0"/>
                <a:cs typeface="Helvetica" charset="0"/>
              </a:defRPr>
            </a:lvl1pPr>
          </a:lstStyle>
          <a:p>
            <a:r>
              <a:rPr lang="en-US" dirty="0"/>
              <a:t>IPCM provides strong detection while retaining single-chip correction</a:t>
            </a:r>
          </a:p>
        </p:txBody>
      </p:sp>
      <p:pic>
        <p:nvPicPr>
          <p:cNvPr id="5" name="Graphic 3">
            <a:extLst>
              <a:ext uri="{FF2B5EF4-FFF2-40B4-BE49-F238E27FC236}">
                <a16:creationId xmlns:a16="http://schemas.microsoft.com/office/drawing/2014/main" id="{356E00A6-2D6B-3843-882F-E4AF98F6BD96}"/>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 y="1503202"/>
            <a:ext cx="8671459" cy="1536760"/>
          </a:xfrm>
          <a:prstGeom prst="rect">
            <a:avLst/>
          </a:prstGeom>
        </p:spPr>
      </p:pic>
      <p:sp>
        <p:nvSpPr>
          <p:cNvPr id="6" name="Arrow: Down 18">
            <a:extLst>
              <a:ext uri="{FF2B5EF4-FFF2-40B4-BE49-F238E27FC236}">
                <a16:creationId xmlns:a16="http://schemas.microsoft.com/office/drawing/2014/main" id="{A8A0E03F-8D30-6F45-9613-ECBD0836137D}"/>
              </a:ext>
            </a:extLst>
          </p:cNvPr>
          <p:cNvSpPr/>
          <p:nvPr/>
        </p:nvSpPr>
        <p:spPr>
          <a:xfrm>
            <a:off x="4143014" y="4167704"/>
            <a:ext cx="484814" cy="690064"/>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a:cs typeface="Calibri"/>
            </a:endParaRPr>
          </a:p>
        </p:txBody>
      </p:sp>
      <p:pic>
        <p:nvPicPr>
          <p:cNvPr id="7" name="Graphic 3">
            <a:extLst>
              <a:ext uri="{FF2B5EF4-FFF2-40B4-BE49-F238E27FC236}">
                <a16:creationId xmlns:a16="http://schemas.microsoft.com/office/drawing/2014/main" id="{4FA4E9B7-A56F-0D48-AFAC-3B242A577D96}"/>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0" y="2656251"/>
            <a:ext cx="8671459" cy="1536760"/>
          </a:xfrm>
          <a:prstGeom prst="rect">
            <a:avLst/>
          </a:prstGeom>
        </p:spPr>
      </p:pic>
      <p:sp>
        <p:nvSpPr>
          <p:cNvPr id="8" name="TextBox 7">
            <a:extLst>
              <a:ext uri="{FF2B5EF4-FFF2-40B4-BE49-F238E27FC236}">
                <a16:creationId xmlns:a16="http://schemas.microsoft.com/office/drawing/2014/main" id="{A98BB335-B5DC-9449-BE10-B7BBD8682096}"/>
              </a:ext>
            </a:extLst>
          </p:cNvPr>
          <p:cNvSpPr txBox="1"/>
          <p:nvPr/>
        </p:nvSpPr>
        <p:spPr>
          <a:xfrm>
            <a:off x="1421069" y="1842203"/>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D8</a:t>
            </a:r>
          </a:p>
        </p:txBody>
      </p:sp>
      <p:sp>
        <p:nvSpPr>
          <p:cNvPr id="9" name="TextBox 8">
            <a:extLst>
              <a:ext uri="{FF2B5EF4-FFF2-40B4-BE49-F238E27FC236}">
                <a16:creationId xmlns:a16="http://schemas.microsoft.com/office/drawing/2014/main" id="{79A19960-FB61-614D-A5A2-63DBF68C8BF8}"/>
              </a:ext>
            </a:extLst>
          </p:cNvPr>
          <p:cNvSpPr txBox="1"/>
          <p:nvPr/>
        </p:nvSpPr>
        <p:spPr>
          <a:xfrm>
            <a:off x="2286701" y="1848299"/>
            <a:ext cx="486030" cy="461665"/>
          </a:xfrm>
          <a:prstGeom prst="rect">
            <a:avLst/>
          </a:prstGeom>
          <a:solidFill>
            <a:schemeClr val="bg1">
              <a:lumMod val="50000"/>
            </a:schemeClr>
          </a:solidFill>
        </p:spPr>
        <p:txBody>
          <a:bodyPr wrap="none" rtlCol="0">
            <a:spAutoFit/>
          </a:bodyPr>
          <a:lstStyle/>
          <a:p>
            <a:r>
              <a:rPr lang="en-US" sz="2400" b="1" dirty="0">
                <a:solidFill>
                  <a:schemeClr val="bg1"/>
                </a:solidFill>
              </a:rPr>
              <a:t>S0</a:t>
            </a:r>
          </a:p>
        </p:txBody>
      </p:sp>
      <p:sp>
        <p:nvSpPr>
          <p:cNvPr id="10" name="TextBox 9">
            <a:extLst>
              <a:ext uri="{FF2B5EF4-FFF2-40B4-BE49-F238E27FC236}">
                <a16:creationId xmlns:a16="http://schemas.microsoft.com/office/drawing/2014/main" id="{69DF52FA-6318-AA4C-BBB1-671AD7F66233}"/>
              </a:ext>
            </a:extLst>
          </p:cNvPr>
          <p:cNvSpPr txBox="1"/>
          <p:nvPr/>
        </p:nvSpPr>
        <p:spPr>
          <a:xfrm>
            <a:off x="3170621" y="1854395"/>
            <a:ext cx="486030" cy="461665"/>
          </a:xfrm>
          <a:prstGeom prst="rect">
            <a:avLst/>
          </a:prstGeom>
          <a:solidFill>
            <a:schemeClr val="bg1">
              <a:lumMod val="50000"/>
            </a:schemeClr>
          </a:solidFill>
        </p:spPr>
        <p:txBody>
          <a:bodyPr wrap="none" rtlCol="0">
            <a:spAutoFit/>
          </a:bodyPr>
          <a:lstStyle/>
          <a:p>
            <a:r>
              <a:rPr lang="en-US" sz="2400" b="1" dirty="0">
                <a:solidFill>
                  <a:schemeClr val="bg1"/>
                </a:solidFill>
              </a:rPr>
              <a:t>S0</a:t>
            </a:r>
          </a:p>
        </p:txBody>
      </p:sp>
      <p:sp>
        <p:nvSpPr>
          <p:cNvPr id="11" name="TextBox 10">
            <a:extLst>
              <a:ext uri="{FF2B5EF4-FFF2-40B4-BE49-F238E27FC236}">
                <a16:creationId xmlns:a16="http://schemas.microsoft.com/office/drawing/2014/main" id="{15588F0D-D057-2743-800C-0C4D4F86F950}"/>
              </a:ext>
            </a:extLst>
          </p:cNvPr>
          <p:cNvSpPr txBox="1"/>
          <p:nvPr/>
        </p:nvSpPr>
        <p:spPr>
          <a:xfrm>
            <a:off x="568554" y="1842203"/>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D7</a:t>
            </a:r>
          </a:p>
        </p:txBody>
      </p:sp>
      <p:sp>
        <p:nvSpPr>
          <p:cNvPr id="12" name="TextBox 11">
            <a:extLst>
              <a:ext uri="{FF2B5EF4-FFF2-40B4-BE49-F238E27FC236}">
                <a16:creationId xmlns:a16="http://schemas.microsoft.com/office/drawing/2014/main" id="{2F63D36F-C6F7-764B-97B0-454291E84734}"/>
              </a:ext>
            </a:extLst>
          </p:cNvPr>
          <p:cNvSpPr txBox="1"/>
          <p:nvPr/>
        </p:nvSpPr>
        <p:spPr>
          <a:xfrm>
            <a:off x="2332464" y="1848299"/>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D9</a:t>
            </a:r>
          </a:p>
        </p:txBody>
      </p:sp>
      <p:sp>
        <p:nvSpPr>
          <p:cNvPr id="13" name="TextBox 12">
            <a:extLst>
              <a:ext uri="{FF2B5EF4-FFF2-40B4-BE49-F238E27FC236}">
                <a16:creationId xmlns:a16="http://schemas.microsoft.com/office/drawing/2014/main" id="{99E45A9F-C27D-E047-AD47-E6EB0CED2C10}"/>
              </a:ext>
            </a:extLst>
          </p:cNvPr>
          <p:cNvSpPr txBox="1"/>
          <p:nvPr/>
        </p:nvSpPr>
        <p:spPr>
          <a:xfrm>
            <a:off x="3194828" y="1743377"/>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10</a:t>
            </a:r>
          </a:p>
        </p:txBody>
      </p:sp>
      <p:sp>
        <p:nvSpPr>
          <p:cNvPr id="14" name="TextBox 13">
            <a:extLst>
              <a:ext uri="{FF2B5EF4-FFF2-40B4-BE49-F238E27FC236}">
                <a16:creationId xmlns:a16="http://schemas.microsoft.com/office/drawing/2014/main" id="{F4E4DD3B-123E-8542-A342-1EA9C5236A23}"/>
              </a:ext>
            </a:extLst>
          </p:cNvPr>
          <p:cNvSpPr txBox="1"/>
          <p:nvPr/>
        </p:nvSpPr>
        <p:spPr>
          <a:xfrm>
            <a:off x="4040808" y="1920207"/>
            <a:ext cx="587020" cy="461665"/>
          </a:xfrm>
          <a:prstGeom prst="rect">
            <a:avLst/>
          </a:prstGeom>
          <a:solidFill>
            <a:schemeClr val="bg1">
              <a:lumMod val="50000"/>
            </a:schemeClr>
          </a:solidFill>
        </p:spPr>
        <p:txBody>
          <a:bodyPr wrap="square" rtlCol="0">
            <a:spAutoFit/>
          </a:bodyPr>
          <a:lstStyle/>
          <a:p>
            <a:r>
              <a:rPr lang="en-US" sz="2400" b="1" dirty="0">
                <a:solidFill>
                  <a:schemeClr val="bg1"/>
                </a:solidFill>
              </a:rPr>
              <a:t>SD</a:t>
            </a:r>
          </a:p>
        </p:txBody>
      </p:sp>
      <p:sp>
        <p:nvSpPr>
          <p:cNvPr id="15" name="TextBox 14">
            <a:extLst>
              <a:ext uri="{FF2B5EF4-FFF2-40B4-BE49-F238E27FC236}">
                <a16:creationId xmlns:a16="http://schemas.microsoft.com/office/drawing/2014/main" id="{F4A9E0F0-EDAA-2743-927B-A30495143BEC}"/>
              </a:ext>
            </a:extLst>
          </p:cNvPr>
          <p:cNvSpPr txBox="1"/>
          <p:nvPr/>
        </p:nvSpPr>
        <p:spPr>
          <a:xfrm>
            <a:off x="4893323" y="1854395"/>
            <a:ext cx="537327" cy="461665"/>
          </a:xfrm>
          <a:prstGeom prst="rect">
            <a:avLst/>
          </a:prstGeom>
          <a:solidFill>
            <a:schemeClr val="bg1">
              <a:lumMod val="50000"/>
            </a:schemeClr>
          </a:solidFill>
        </p:spPr>
        <p:txBody>
          <a:bodyPr wrap="square" rtlCol="0">
            <a:spAutoFit/>
          </a:bodyPr>
          <a:lstStyle/>
          <a:p>
            <a:r>
              <a:rPr lang="en-US" sz="2400" b="1" dirty="0">
                <a:solidFill>
                  <a:schemeClr val="bg1"/>
                </a:solidFill>
              </a:rPr>
              <a:t>SE</a:t>
            </a:r>
          </a:p>
        </p:txBody>
      </p:sp>
      <p:sp>
        <p:nvSpPr>
          <p:cNvPr id="16" name="TextBox 15">
            <a:extLst>
              <a:ext uri="{FF2B5EF4-FFF2-40B4-BE49-F238E27FC236}">
                <a16:creationId xmlns:a16="http://schemas.microsoft.com/office/drawing/2014/main" id="{7C32E3C7-19F6-E649-9696-AC1C1B52259B}"/>
              </a:ext>
            </a:extLst>
          </p:cNvPr>
          <p:cNvSpPr txBox="1"/>
          <p:nvPr/>
        </p:nvSpPr>
        <p:spPr>
          <a:xfrm>
            <a:off x="5804718" y="1856383"/>
            <a:ext cx="537327" cy="461665"/>
          </a:xfrm>
          <a:prstGeom prst="rect">
            <a:avLst/>
          </a:prstGeom>
          <a:solidFill>
            <a:schemeClr val="bg1">
              <a:lumMod val="50000"/>
            </a:schemeClr>
          </a:solidFill>
        </p:spPr>
        <p:txBody>
          <a:bodyPr wrap="square" rtlCol="0">
            <a:spAutoFit/>
          </a:bodyPr>
          <a:lstStyle/>
          <a:p>
            <a:r>
              <a:rPr lang="en-US" sz="2400" b="1" dirty="0">
                <a:solidFill>
                  <a:schemeClr val="bg1"/>
                </a:solidFill>
              </a:rPr>
              <a:t>SF</a:t>
            </a:r>
          </a:p>
        </p:txBody>
      </p:sp>
      <p:sp>
        <p:nvSpPr>
          <p:cNvPr id="17" name="TextBox 16">
            <a:extLst>
              <a:ext uri="{FF2B5EF4-FFF2-40B4-BE49-F238E27FC236}">
                <a16:creationId xmlns:a16="http://schemas.microsoft.com/office/drawing/2014/main" id="{BB15291D-A0CA-0B49-ABF0-F103F04AABE9}"/>
              </a:ext>
            </a:extLst>
          </p:cNvPr>
          <p:cNvSpPr txBox="1"/>
          <p:nvPr/>
        </p:nvSpPr>
        <p:spPr>
          <a:xfrm>
            <a:off x="6651494" y="1844204"/>
            <a:ext cx="587020" cy="461665"/>
          </a:xfrm>
          <a:prstGeom prst="rect">
            <a:avLst/>
          </a:prstGeom>
          <a:solidFill>
            <a:schemeClr val="bg1">
              <a:lumMod val="50000"/>
            </a:schemeClr>
          </a:solidFill>
        </p:spPr>
        <p:txBody>
          <a:bodyPr wrap="square" rtlCol="0">
            <a:spAutoFit/>
          </a:bodyPr>
          <a:lstStyle/>
          <a:p>
            <a:r>
              <a:rPr lang="en-US" sz="2400" b="1" dirty="0">
                <a:solidFill>
                  <a:schemeClr val="bg1"/>
                </a:solidFill>
              </a:rPr>
              <a:t>SG</a:t>
            </a:r>
          </a:p>
        </p:txBody>
      </p:sp>
      <p:sp>
        <p:nvSpPr>
          <p:cNvPr id="18" name="TextBox 17">
            <a:extLst>
              <a:ext uri="{FF2B5EF4-FFF2-40B4-BE49-F238E27FC236}">
                <a16:creationId xmlns:a16="http://schemas.microsoft.com/office/drawing/2014/main" id="{53535259-200D-BD43-B4EA-AAD758AD563B}"/>
              </a:ext>
            </a:extLst>
          </p:cNvPr>
          <p:cNvSpPr txBox="1"/>
          <p:nvPr/>
        </p:nvSpPr>
        <p:spPr>
          <a:xfrm>
            <a:off x="7502627" y="1856396"/>
            <a:ext cx="587020" cy="461665"/>
          </a:xfrm>
          <a:prstGeom prst="rect">
            <a:avLst/>
          </a:prstGeom>
          <a:solidFill>
            <a:schemeClr val="bg1">
              <a:lumMod val="50000"/>
            </a:schemeClr>
          </a:solidFill>
        </p:spPr>
        <p:txBody>
          <a:bodyPr wrap="square" rtlCol="0">
            <a:spAutoFit/>
          </a:bodyPr>
          <a:lstStyle/>
          <a:p>
            <a:r>
              <a:rPr lang="en-US" sz="2400" b="1" dirty="0">
                <a:solidFill>
                  <a:schemeClr val="bg1"/>
                </a:solidFill>
              </a:rPr>
              <a:t>SH</a:t>
            </a:r>
          </a:p>
        </p:txBody>
      </p:sp>
      <p:sp>
        <p:nvSpPr>
          <p:cNvPr id="19" name="TextBox 18">
            <a:extLst>
              <a:ext uri="{FF2B5EF4-FFF2-40B4-BE49-F238E27FC236}">
                <a16:creationId xmlns:a16="http://schemas.microsoft.com/office/drawing/2014/main" id="{63968EC5-AA99-B447-8C9B-2FE2230716E7}"/>
              </a:ext>
            </a:extLst>
          </p:cNvPr>
          <p:cNvSpPr txBox="1"/>
          <p:nvPr/>
        </p:nvSpPr>
        <p:spPr>
          <a:xfrm>
            <a:off x="1421069" y="2981240"/>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D1</a:t>
            </a:r>
          </a:p>
        </p:txBody>
      </p:sp>
      <p:sp>
        <p:nvSpPr>
          <p:cNvPr id="20" name="TextBox 19">
            <a:extLst>
              <a:ext uri="{FF2B5EF4-FFF2-40B4-BE49-F238E27FC236}">
                <a16:creationId xmlns:a16="http://schemas.microsoft.com/office/drawing/2014/main" id="{E9A35FE5-BE9A-9441-927E-A7DE8968AAF6}"/>
              </a:ext>
            </a:extLst>
          </p:cNvPr>
          <p:cNvSpPr txBox="1"/>
          <p:nvPr/>
        </p:nvSpPr>
        <p:spPr>
          <a:xfrm>
            <a:off x="568554" y="2981240"/>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D0</a:t>
            </a:r>
          </a:p>
        </p:txBody>
      </p:sp>
      <p:sp>
        <p:nvSpPr>
          <p:cNvPr id="21" name="TextBox 20">
            <a:extLst>
              <a:ext uri="{FF2B5EF4-FFF2-40B4-BE49-F238E27FC236}">
                <a16:creationId xmlns:a16="http://schemas.microsoft.com/office/drawing/2014/main" id="{D4F9D82F-C447-104E-B0A4-AF974F292ED4}"/>
              </a:ext>
            </a:extLst>
          </p:cNvPr>
          <p:cNvSpPr txBox="1"/>
          <p:nvPr/>
        </p:nvSpPr>
        <p:spPr>
          <a:xfrm>
            <a:off x="2290260" y="2987336"/>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D2</a:t>
            </a:r>
          </a:p>
        </p:txBody>
      </p:sp>
      <p:sp>
        <p:nvSpPr>
          <p:cNvPr id="22" name="TextBox 21">
            <a:extLst>
              <a:ext uri="{FF2B5EF4-FFF2-40B4-BE49-F238E27FC236}">
                <a16:creationId xmlns:a16="http://schemas.microsoft.com/office/drawing/2014/main" id="{8F095580-EE1A-AE47-8697-556AB39438F5}"/>
              </a:ext>
            </a:extLst>
          </p:cNvPr>
          <p:cNvSpPr txBox="1"/>
          <p:nvPr/>
        </p:nvSpPr>
        <p:spPr>
          <a:xfrm>
            <a:off x="3164042" y="2987336"/>
            <a:ext cx="534121" cy="461665"/>
          </a:xfrm>
          <a:prstGeom prst="rect">
            <a:avLst/>
          </a:prstGeom>
          <a:solidFill>
            <a:schemeClr val="bg1">
              <a:lumMod val="50000"/>
            </a:schemeClr>
          </a:solidFill>
        </p:spPr>
        <p:txBody>
          <a:bodyPr wrap="none" rtlCol="0">
            <a:spAutoFit/>
          </a:bodyPr>
          <a:lstStyle/>
          <a:p>
            <a:r>
              <a:rPr lang="en-US" sz="2400" b="1" dirty="0">
                <a:solidFill>
                  <a:schemeClr val="bg1"/>
                </a:solidFill>
              </a:rPr>
              <a:t>D3</a:t>
            </a:r>
          </a:p>
        </p:txBody>
      </p:sp>
      <p:sp>
        <p:nvSpPr>
          <p:cNvPr id="23" name="TextBox 22">
            <a:extLst>
              <a:ext uri="{FF2B5EF4-FFF2-40B4-BE49-F238E27FC236}">
                <a16:creationId xmlns:a16="http://schemas.microsoft.com/office/drawing/2014/main" id="{2519B31F-0703-BE48-A8B6-8C253129AD61}"/>
              </a:ext>
            </a:extLst>
          </p:cNvPr>
          <p:cNvSpPr txBox="1"/>
          <p:nvPr/>
        </p:nvSpPr>
        <p:spPr>
          <a:xfrm>
            <a:off x="4012672" y="2974579"/>
            <a:ext cx="621407" cy="461665"/>
          </a:xfrm>
          <a:prstGeom prst="rect">
            <a:avLst/>
          </a:prstGeom>
          <a:solidFill>
            <a:schemeClr val="bg1">
              <a:lumMod val="50000"/>
            </a:schemeClr>
          </a:solidFill>
        </p:spPr>
        <p:txBody>
          <a:bodyPr wrap="square" rtlCol="0">
            <a:spAutoFit/>
          </a:bodyPr>
          <a:lstStyle/>
          <a:p>
            <a:r>
              <a:rPr lang="en-US" sz="2400" b="1" dirty="0">
                <a:solidFill>
                  <a:schemeClr val="bg1"/>
                </a:solidFill>
              </a:rPr>
              <a:t>D4</a:t>
            </a:r>
          </a:p>
        </p:txBody>
      </p:sp>
      <p:sp>
        <p:nvSpPr>
          <p:cNvPr id="24" name="TextBox 23">
            <a:extLst>
              <a:ext uri="{FF2B5EF4-FFF2-40B4-BE49-F238E27FC236}">
                <a16:creationId xmlns:a16="http://schemas.microsoft.com/office/drawing/2014/main" id="{CAF62567-0E94-6C4E-B87C-3372F7E1DA84}"/>
              </a:ext>
            </a:extLst>
          </p:cNvPr>
          <p:cNvSpPr txBox="1"/>
          <p:nvPr/>
        </p:nvSpPr>
        <p:spPr>
          <a:xfrm>
            <a:off x="4893323" y="2993432"/>
            <a:ext cx="537327" cy="461665"/>
          </a:xfrm>
          <a:prstGeom prst="rect">
            <a:avLst/>
          </a:prstGeom>
          <a:solidFill>
            <a:schemeClr val="bg1">
              <a:lumMod val="50000"/>
            </a:schemeClr>
          </a:solidFill>
        </p:spPr>
        <p:txBody>
          <a:bodyPr wrap="square" rtlCol="0">
            <a:spAutoFit/>
          </a:bodyPr>
          <a:lstStyle/>
          <a:p>
            <a:r>
              <a:rPr lang="en-US" sz="2400" b="1" dirty="0">
                <a:solidFill>
                  <a:schemeClr val="bg1"/>
                </a:solidFill>
              </a:rPr>
              <a:t>D5</a:t>
            </a:r>
          </a:p>
        </p:txBody>
      </p:sp>
      <p:sp>
        <p:nvSpPr>
          <p:cNvPr id="25" name="TextBox 24">
            <a:extLst>
              <a:ext uri="{FF2B5EF4-FFF2-40B4-BE49-F238E27FC236}">
                <a16:creationId xmlns:a16="http://schemas.microsoft.com/office/drawing/2014/main" id="{F2D64D11-4CCC-274F-8253-A15624D12711}"/>
              </a:ext>
            </a:extLst>
          </p:cNvPr>
          <p:cNvSpPr txBox="1"/>
          <p:nvPr/>
        </p:nvSpPr>
        <p:spPr>
          <a:xfrm>
            <a:off x="5804718" y="2995420"/>
            <a:ext cx="537327" cy="461665"/>
          </a:xfrm>
          <a:prstGeom prst="rect">
            <a:avLst/>
          </a:prstGeom>
          <a:solidFill>
            <a:schemeClr val="bg1">
              <a:lumMod val="50000"/>
            </a:schemeClr>
          </a:solidFill>
        </p:spPr>
        <p:txBody>
          <a:bodyPr wrap="square" rtlCol="0">
            <a:spAutoFit/>
          </a:bodyPr>
          <a:lstStyle/>
          <a:p>
            <a:r>
              <a:rPr lang="en-US" sz="2400" b="1" dirty="0">
                <a:solidFill>
                  <a:schemeClr val="bg1"/>
                </a:solidFill>
              </a:rPr>
              <a:t>D6</a:t>
            </a:r>
          </a:p>
        </p:txBody>
      </p:sp>
      <p:sp>
        <p:nvSpPr>
          <p:cNvPr id="26" name="TextBox 25">
            <a:extLst>
              <a:ext uri="{FF2B5EF4-FFF2-40B4-BE49-F238E27FC236}">
                <a16:creationId xmlns:a16="http://schemas.microsoft.com/office/drawing/2014/main" id="{165E4C0E-1FB4-A84E-A65A-7D9E7CAF6D44}"/>
              </a:ext>
            </a:extLst>
          </p:cNvPr>
          <p:cNvSpPr txBox="1"/>
          <p:nvPr/>
        </p:nvSpPr>
        <p:spPr>
          <a:xfrm>
            <a:off x="6650382" y="2910455"/>
            <a:ext cx="537327" cy="707886"/>
          </a:xfrm>
          <a:prstGeom prst="rect">
            <a:avLst/>
          </a:prstGeom>
          <a:solidFill>
            <a:srgbClr val="C00000"/>
          </a:solidFill>
        </p:spPr>
        <p:txBody>
          <a:bodyPr wrap="square" rtlCol="0">
            <a:spAutoFit/>
          </a:bodyPr>
          <a:lstStyle/>
          <a:p>
            <a:pPr algn="ctr"/>
            <a:r>
              <a:rPr lang="en-US" sz="2000" b="1" dirty="0">
                <a:solidFill>
                  <a:schemeClr val="bg1"/>
                </a:solidFill>
              </a:rPr>
              <a:t>MAC</a:t>
            </a:r>
          </a:p>
        </p:txBody>
      </p:sp>
      <p:sp>
        <p:nvSpPr>
          <p:cNvPr id="27" name="TextBox 26">
            <a:extLst>
              <a:ext uri="{FF2B5EF4-FFF2-40B4-BE49-F238E27FC236}">
                <a16:creationId xmlns:a16="http://schemas.microsoft.com/office/drawing/2014/main" id="{22837C38-9306-9943-848E-80EEF99B91CB}"/>
              </a:ext>
            </a:extLst>
          </p:cNvPr>
          <p:cNvSpPr txBox="1"/>
          <p:nvPr/>
        </p:nvSpPr>
        <p:spPr>
          <a:xfrm>
            <a:off x="7529786" y="2995433"/>
            <a:ext cx="537327" cy="523220"/>
          </a:xfrm>
          <a:prstGeom prst="rect">
            <a:avLst/>
          </a:prstGeom>
          <a:solidFill>
            <a:schemeClr val="bg1">
              <a:lumMod val="50000"/>
            </a:schemeClr>
          </a:solidFill>
        </p:spPr>
        <p:txBody>
          <a:bodyPr wrap="square" rtlCol="0">
            <a:spAutoFit/>
          </a:bodyPr>
          <a:lstStyle/>
          <a:p>
            <a:r>
              <a:rPr lang="en-US" sz="2800" b="1" dirty="0">
                <a:solidFill>
                  <a:schemeClr val="bg1"/>
                </a:solidFill>
              </a:rPr>
              <a:t>S8</a:t>
            </a:r>
          </a:p>
        </p:txBody>
      </p:sp>
      <p:sp>
        <p:nvSpPr>
          <p:cNvPr id="28" name="TextBox 27">
            <a:extLst>
              <a:ext uri="{FF2B5EF4-FFF2-40B4-BE49-F238E27FC236}">
                <a16:creationId xmlns:a16="http://schemas.microsoft.com/office/drawing/2014/main" id="{9163F77E-E845-324C-84F4-463001DFCC0B}"/>
              </a:ext>
            </a:extLst>
          </p:cNvPr>
          <p:cNvSpPr txBox="1"/>
          <p:nvPr/>
        </p:nvSpPr>
        <p:spPr>
          <a:xfrm>
            <a:off x="8625113" y="2091085"/>
            <a:ext cx="3570800" cy="3108543"/>
          </a:xfrm>
          <a:prstGeom prst="rect">
            <a:avLst/>
          </a:prstGeom>
          <a:noFill/>
        </p:spPr>
        <p:txBody>
          <a:bodyPr wrap="square" rtlCol="0">
            <a:spAutoFit/>
          </a:bodyPr>
          <a:lstStyle/>
          <a:p>
            <a:r>
              <a:rPr lang="en-US" sz="2800" b="1" dirty="0"/>
              <a:t>32-bit MAC (D0-D15)</a:t>
            </a:r>
          </a:p>
          <a:p>
            <a:endParaRPr lang="en-US" sz="2800" b="1" dirty="0"/>
          </a:p>
          <a:p>
            <a:r>
              <a:rPr lang="en-US" sz="2800" b="1" dirty="0" err="1"/>
              <a:t>Chipwise</a:t>
            </a:r>
            <a:r>
              <a:rPr lang="en-US" sz="2800" b="1" dirty="0"/>
              <a:t> parity </a:t>
            </a:r>
          </a:p>
          <a:p>
            <a:r>
              <a:rPr lang="en-US" sz="2800" b="1" dirty="0"/>
              <a:t>(D0-D15 and MAC)</a:t>
            </a:r>
            <a:br>
              <a:rPr lang="en-US" sz="2800" b="1" dirty="0"/>
            </a:br>
            <a:endParaRPr lang="en-US" sz="2800" b="1" dirty="0"/>
          </a:p>
          <a:p>
            <a:r>
              <a:rPr lang="en-US" sz="2800" b="1" dirty="0"/>
              <a:t>Single-Chip-Correct</a:t>
            </a:r>
          </a:p>
          <a:p>
            <a:r>
              <a:rPr lang="en-US" sz="2800" b="1" dirty="0"/>
              <a:t>+ Strong Detection</a:t>
            </a:r>
          </a:p>
        </p:txBody>
      </p:sp>
      <p:sp>
        <p:nvSpPr>
          <p:cNvPr id="29" name="Rectangle 28">
            <a:extLst>
              <a:ext uri="{FF2B5EF4-FFF2-40B4-BE49-F238E27FC236}">
                <a16:creationId xmlns:a16="http://schemas.microsoft.com/office/drawing/2014/main" id="{4E89810E-8B4B-5C41-AACE-704720400AB6}"/>
              </a:ext>
            </a:extLst>
          </p:cNvPr>
          <p:cNvSpPr/>
          <p:nvPr/>
        </p:nvSpPr>
        <p:spPr>
          <a:xfrm>
            <a:off x="546242" y="4819523"/>
            <a:ext cx="7689606" cy="954107"/>
          </a:xfrm>
          <a:prstGeom prst="rect">
            <a:avLst/>
          </a:prstGeom>
        </p:spPr>
        <p:txBody>
          <a:bodyPr wrap="none">
            <a:spAutoFit/>
          </a:bodyPr>
          <a:lstStyle/>
          <a:p>
            <a:pPr algn="ctr"/>
            <a:r>
              <a:rPr lang="en-US" sz="2800" b="1" dirty="0"/>
              <a:t>64-byte data + 32-bit MAC + 32-bit </a:t>
            </a:r>
            <a:r>
              <a:rPr lang="en-US" sz="2800" b="1" dirty="0" err="1"/>
              <a:t>Chipwise</a:t>
            </a:r>
            <a:r>
              <a:rPr lang="en-US" sz="2800" b="1" dirty="0"/>
              <a:t>-Parity</a:t>
            </a:r>
          </a:p>
          <a:p>
            <a:pPr algn="ctr"/>
            <a:r>
              <a:rPr lang="en-US" sz="2800" b="1" dirty="0"/>
              <a:t>(Over 8 transfers)</a:t>
            </a:r>
          </a:p>
        </p:txBody>
      </p:sp>
      <p:sp>
        <p:nvSpPr>
          <p:cNvPr id="30" name="TextBox 29">
            <a:extLst>
              <a:ext uri="{FF2B5EF4-FFF2-40B4-BE49-F238E27FC236}">
                <a16:creationId xmlns:a16="http://schemas.microsoft.com/office/drawing/2014/main" id="{FF88399D-1787-CF49-86EB-4CAA0A9DEAB6}"/>
              </a:ext>
            </a:extLst>
          </p:cNvPr>
          <p:cNvSpPr txBox="1"/>
          <p:nvPr/>
        </p:nvSpPr>
        <p:spPr>
          <a:xfrm>
            <a:off x="7531979" y="2906621"/>
            <a:ext cx="537327" cy="707886"/>
          </a:xfrm>
          <a:prstGeom prst="rect">
            <a:avLst/>
          </a:prstGeom>
          <a:solidFill>
            <a:srgbClr val="C00000"/>
          </a:solidFill>
        </p:spPr>
        <p:txBody>
          <a:bodyPr wrap="square" rtlCol="0">
            <a:spAutoFit/>
          </a:bodyPr>
          <a:lstStyle/>
          <a:p>
            <a:pPr algn="ctr"/>
            <a:r>
              <a:rPr lang="en-US" sz="2000" b="1" dirty="0">
                <a:solidFill>
                  <a:schemeClr val="bg1"/>
                </a:solidFill>
              </a:rPr>
              <a:t>P</a:t>
            </a:r>
          </a:p>
          <a:p>
            <a:pPr algn="ctr"/>
            <a:r>
              <a:rPr lang="en-US" sz="2000" b="1" dirty="0">
                <a:solidFill>
                  <a:schemeClr val="bg1"/>
                </a:solidFill>
              </a:rPr>
              <a:t>AR</a:t>
            </a:r>
          </a:p>
        </p:txBody>
      </p:sp>
      <p:sp>
        <p:nvSpPr>
          <p:cNvPr id="31" name="TextBox 30">
            <a:extLst>
              <a:ext uri="{FF2B5EF4-FFF2-40B4-BE49-F238E27FC236}">
                <a16:creationId xmlns:a16="http://schemas.microsoft.com/office/drawing/2014/main" id="{25354F93-6A91-6543-B293-01D12A3BC7AC}"/>
              </a:ext>
            </a:extLst>
          </p:cNvPr>
          <p:cNvSpPr txBox="1"/>
          <p:nvPr/>
        </p:nvSpPr>
        <p:spPr>
          <a:xfrm>
            <a:off x="4063730" y="1730599"/>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11</a:t>
            </a:r>
          </a:p>
        </p:txBody>
      </p:sp>
      <p:sp>
        <p:nvSpPr>
          <p:cNvPr id="32" name="TextBox 31">
            <a:extLst>
              <a:ext uri="{FF2B5EF4-FFF2-40B4-BE49-F238E27FC236}">
                <a16:creationId xmlns:a16="http://schemas.microsoft.com/office/drawing/2014/main" id="{3FF3FDD3-0B0F-D149-B3F2-E1A085A3AE91}"/>
              </a:ext>
            </a:extLst>
          </p:cNvPr>
          <p:cNvSpPr txBox="1"/>
          <p:nvPr/>
        </p:nvSpPr>
        <p:spPr>
          <a:xfrm>
            <a:off x="4960651" y="1738419"/>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12</a:t>
            </a:r>
          </a:p>
        </p:txBody>
      </p:sp>
      <p:sp>
        <p:nvSpPr>
          <p:cNvPr id="33" name="TextBox 32">
            <a:extLst>
              <a:ext uri="{FF2B5EF4-FFF2-40B4-BE49-F238E27FC236}">
                <a16:creationId xmlns:a16="http://schemas.microsoft.com/office/drawing/2014/main" id="{CB246726-1DD5-9043-8E5D-F88093ACD505}"/>
              </a:ext>
            </a:extLst>
          </p:cNvPr>
          <p:cNvSpPr txBox="1"/>
          <p:nvPr/>
        </p:nvSpPr>
        <p:spPr>
          <a:xfrm>
            <a:off x="5814438" y="1734152"/>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13</a:t>
            </a:r>
          </a:p>
        </p:txBody>
      </p:sp>
      <p:sp>
        <p:nvSpPr>
          <p:cNvPr id="34" name="TextBox 33">
            <a:extLst>
              <a:ext uri="{FF2B5EF4-FFF2-40B4-BE49-F238E27FC236}">
                <a16:creationId xmlns:a16="http://schemas.microsoft.com/office/drawing/2014/main" id="{77F1A8B0-A3EB-BD45-9DC3-B468B41049FD}"/>
              </a:ext>
            </a:extLst>
          </p:cNvPr>
          <p:cNvSpPr txBox="1"/>
          <p:nvPr/>
        </p:nvSpPr>
        <p:spPr>
          <a:xfrm>
            <a:off x="6684045" y="1730719"/>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14</a:t>
            </a:r>
          </a:p>
        </p:txBody>
      </p:sp>
      <p:sp>
        <p:nvSpPr>
          <p:cNvPr id="35" name="TextBox 34">
            <a:extLst>
              <a:ext uri="{FF2B5EF4-FFF2-40B4-BE49-F238E27FC236}">
                <a16:creationId xmlns:a16="http://schemas.microsoft.com/office/drawing/2014/main" id="{0A0BFB6F-C558-7046-B3B0-EA181D324C31}"/>
              </a:ext>
            </a:extLst>
          </p:cNvPr>
          <p:cNvSpPr txBox="1"/>
          <p:nvPr/>
        </p:nvSpPr>
        <p:spPr>
          <a:xfrm>
            <a:off x="7537832" y="1728141"/>
            <a:ext cx="470000" cy="769441"/>
          </a:xfrm>
          <a:prstGeom prst="rect">
            <a:avLst/>
          </a:prstGeom>
          <a:solidFill>
            <a:schemeClr val="bg1">
              <a:lumMod val="50000"/>
            </a:schemeClr>
          </a:solidFill>
        </p:spPr>
        <p:txBody>
          <a:bodyPr wrap="none" rtlCol="0">
            <a:spAutoFit/>
          </a:bodyPr>
          <a:lstStyle/>
          <a:p>
            <a:pPr algn="ctr"/>
            <a:r>
              <a:rPr lang="en-US" sz="2200" b="1" dirty="0">
                <a:solidFill>
                  <a:schemeClr val="bg1"/>
                </a:solidFill>
              </a:rPr>
              <a:t>D</a:t>
            </a:r>
          </a:p>
          <a:p>
            <a:pPr algn="ctr"/>
            <a:r>
              <a:rPr lang="en-US" sz="2200" b="1" dirty="0">
                <a:solidFill>
                  <a:schemeClr val="bg1"/>
                </a:solidFill>
              </a:rPr>
              <a:t>15</a:t>
            </a:r>
          </a:p>
        </p:txBody>
      </p:sp>
    </p:spTree>
    <p:extLst>
      <p:ext uri="{BB962C8B-B14F-4D97-AF65-F5344CB8AC3E}">
        <p14:creationId xmlns:p14="http://schemas.microsoft.com/office/powerpoint/2010/main" val="285072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18740</TotalTime>
  <Words>2038</Words>
  <Application>Microsoft Macintosh PowerPoint</Application>
  <PresentationFormat>Widescreen</PresentationFormat>
  <Paragraphs>297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Helvetica</vt:lpstr>
      <vt:lpstr>Office Theme</vt:lpstr>
      <vt:lpstr>Rethinking ECC in the Era of Row-Hammer</vt:lpstr>
      <vt:lpstr>Risk Management 101</vt:lpstr>
      <vt:lpstr>Background on Row-Hammer</vt:lpstr>
      <vt:lpstr>Row-Hammer Defenses</vt:lpstr>
      <vt:lpstr>The “Unknown Unknowns”</vt:lpstr>
      <vt:lpstr>Proposal: Rethink ECC Designs</vt:lpstr>
      <vt:lpstr>Integrity-Protected ECC Memory</vt:lpstr>
      <vt:lpstr>How about Chipkill?</vt:lpstr>
      <vt:lpstr>Integrity-Protected Chipkill Memory</vt:lpstr>
      <vt:lpstr>IPCM Operation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 Rethinking Secure-Memory Design for Error-Correcting Memories</dc:title>
  <dc:creator>Saileshwar, Gururaj</dc:creator>
  <cp:lastModifiedBy>Qureshi, Moinuddin K</cp:lastModifiedBy>
  <cp:revision>564</cp:revision>
  <dcterms:created xsi:type="dcterms:W3CDTF">2018-01-28T20:29:28Z</dcterms:created>
  <dcterms:modified xsi:type="dcterms:W3CDTF">2021-06-16T03:16:10Z</dcterms:modified>
</cp:coreProperties>
</file>